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61" r:id="rId7"/>
    <p:sldId id="276" r:id="rId8"/>
    <p:sldId id="265" r:id="rId9"/>
    <p:sldId id="266" r:id="rId10"/>
    <p:sldId id="275" r:id="rId11"/>
    <p:sldId id="274" r:id="rId12"/>
    <p:sldId id="273" r:id="rId13"/>
    <p:sldId id="272" r:id="rId14"/>
    <p:sldId id="271" r:id="rId15"/>
    <p:sldId id="270" r:id="rId16"/>
    <p:sldId id="268" r:id="rId17"/>
    <p:sldId id="269" r:id="rId18"/>
    <p:sldId id="277" r:id="rId19"/>
    <p:sldId id="280" r:id="rId20"/>
    <p:sldId id="282" r:id="rId21"/>
    <p:sldId id="279" r:id="rId22"/>
    <p:sldId id="28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CF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2490" y="-82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4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87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09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1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89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46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7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2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31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CF6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D3AC-826A-4F2D-AB23-835C8701AC8E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4DB2-8327-4284-ACDF-6763895861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32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7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89625" y="4967973"/>
            <a:ext cx="2018679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Harcèlement</a:t>
            </a:r>
            <a:endParaRPr lang="fr-FR" sz="2400" dirty="0"/>
          </a:p>
        </p:txBody>
      </p:sp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2580647" flipV="1">
            <a:off x="-770806" y="976258"/>
            <a:ext cx="5454470" cy="6076912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-324544" y="1383166"/>
            <a:ext cx="54726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 </a:t>
            </a:r>
          </a:p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modifications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concernant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attitudes des élèves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ne rien accepter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d’intolérable dans la classe.   </a:t>
            </a:r>
          </a:p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 Je signale à la titulaire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les comportements déviants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repérés et ne prend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aucune initiative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personnelle. 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762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6347" y="3414319"/>
            <a:ext cx="2634141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Grande pauvreté</a:t>
            </a:r>
            <a:endParaRPr lang="fr-FR" sz="2400" dirty="0"/>
          </a:p>
        </p:txBody>
      </p:sp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7617394">
            <a:off x="5446903" y="-1143418"/>
            <a:ext cx="4184618" cy="5116782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5364088" y="289972"/>
            <a:ext cx="3788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Entendre les difficultés psychologiques et matérielles des élèves en situation de grandes pauvreté. </a:t>
            </a:r>
          </a:p>
          <a:p>
            <a:endParaRPr lang="fr-FR" sz="2800" dirty="0"/>
          </a:p>
        </p:txBody>
      </p:sp>
      <p:sp>
        <p:nvSpPr>
          <p:cNvPr id="26" name="Organigramme : Stockage à accès séquentiel 25"/>
          <p:cNvSpPr/>
          <p:nvPr/>
        </p:nvSpPr>
        <p:spPr>
          <a:xfrm rot="9459950" flipH="1">
            <a:off x="-999381" y="3515186"/>
            <a:ext cx="4992174" cy="4033896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 flipH="1">
            <a:off x="-684584" y="3658507"/>
            <a:ext cx="5472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 Je ne stigmatise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pas l’élève concerné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qui n’a pas son matériel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et je supplée à ses besoins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en les anticipant. 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046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/>
      <p:bldP spid="26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rot="883248">
            <a:off x="1861012" y="4836395"/>
            <a:ext cx="1991332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Hyperactivité</a:t>
            </a:r>
            <a:endParaRPr lang="fr-FR" sz="2400" dirty="0"/>
          </a:p>
        </p:txBody>
      </p:sp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17233961" flipH="1" flipV="1">
            <a:off x="3749845" y="-1068841"/>
            <a:ext cx="5529447" cy="6416411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3986180" y="44624"/>
            <a:ext cx="52663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renseigner sur les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formes que peut prendre l’hyperactivité et organiser ses séances en une succession de phases courtes.   </a:t>
            </a:r>
          </a:p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 Je change d’activités plusieurs fois dans la même séance en fractionnant mon objectif principal en trois ou quatre objectifs intermédiaires. 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102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19765574" flipH="1" flipV="1">
            <a:off x="4952556" y="-752982"/>
            <a:ext cx="7581325" cy="8134889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5508104" y="550581"/>
            <a:ext cx="35135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Donner les moyens à l’élève « </a:t>
            </a:r>
            <a:r>
              <a:rPr lang="fr-FR" sz="28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</a:t>
            </a:r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de compenser son handicap.   </a:t>
            </a:r>
          </a:p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 Je fournis à l’élève une partie du texte à écrire sous forme d’étiquettes à coller dans son cahier afin de finir en même temps que les autres élèves. »</a:t>
            </a:r>
          </a:p>
          <a:p>
            <a:endParaRPr lang="fr-FR" sz="2800" dirty="0"/>
          </a:p>
        </p:txBody>
      </p:sp>
      <p:sp>
        <p:nvSpPr>
          <p:cNvPr id="25" name="Rectangle 24"/>
          <p:cNvSpPr/>
          <p:nvPr/>
        </p:nvSpPr>
        <p:spPr>
          <a:xfrm rot="20391679">
            <a:off x="1695121" y="3271267"/>
            <a:ext cx="2338500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Dysorthographie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199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 rot="19836644">
            <a:off x="128226" y="4535632"/>
            <a:ext cx="1769139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Allophone</a:t>
            </a:r>
            <a:endParaRPr lang="fr-FR" sz="2400" dirty="0"/>
          </a:p>
        </p:txBody>
      </p:sp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19765574" flipH="1" flipV="1">
            <a:off x="3224511" y="1063178"/>
            <a:ext cx="7581325" cy="8134889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4511618" y="2060848"/>
            <a:ext cx="44607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Développer le langage verbal et non-verbal pour expliciter les consignes de chacune des activités.   </a:t>
            </a:r>
          </a:p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 Je dépose sur la table de l’élève le pictogramme relatif à l’activité. Je note au tableau les verbes d’action. Je confie cette tâche à un élève formé au tutorat… »</a:t>
            </a:r>
          </a:p>
        </p:txBody>
      </p:sp>
    </p:spTree>
    <p:extLst>
      <p:ext uri="{BB962C8B-B14F-4D97-AF65-F5344CB8AC3E}">
        <p14:creationId xmlns:p14="http://schemas.microsoft.com/office/powerpoint/2010/main" val="22683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883248">
            <a:off x="7094178" y="4717579"/>
            <a:ext cx="1622923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complexes</a:t>
            </a:r>
            <a:endParaRPr lang="fr-FR" sz="2400" dirty="0"/>
          </a:p>
        </p:txBody>
      </p:sp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1964735" flipV="1">
            <a:off x="-213379" y="1245619"/>
            <a:ext cx="6338945" cy="6801467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-118990" y="1844824"/>
            <a:ext cx="641795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Organiser les activités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séance de telle sorte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les élèves puissent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dépasser leurs complexes et exprimer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compétences transversales.   </a:t>
            </a:r>
          </a:p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 Je choisis les activités de la séance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en fonction des charismes que j’ai pu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repérer chez les élèves et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qu’il est souhaitable de développer. 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817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19836644">
            <a:off x="6141866" y="2886785"/>
            <a:ext cx="1713470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Opposition</a:t>
            </a:r>
            <a:endParaRPr lang="fr-FR" sz="2400" dirty="0"/>
          </a:p>
        </p:txBody>
      </p:sp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537713" flipV="1">
            <a:off x="-1042507" y="1189707"/>
            <a:ext cx="6877261" cy="6331807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0" y="1556792"/>
            <a:ext cx="55081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Définir avec les élèves aux comportements provocateurs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oppositionnels des contrats pédagogiques motivants, positifs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valorisants.  </a:t>
            </a:r>
          </a:p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 Je développe dans mes séances de quoi confier à ces élèves des responsabilités (tutorats, exposés, métiers...). J’accepte de ne pas être l’unique dispensateur du savoir. Je laisse de la place à l’expression orale et au débat contradictoire.»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0664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 rot="21332660">
            <a:off x="3962261" y="4795025"/>
            <a:ext cx="1296859" cy="89896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Gens du voyage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5205231" flipV="1">
            <a:off x="1243136" y="492320"/>
            <a:ext cx="2224287" cy="4482721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-519648" y="2044005"/>
            <a:ext cx="5811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Accueillir l’élève de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 comme une chance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la classe. </a:t>
            </a:r>
            <a:endParaRPr lang="fr-FR" sz="2800" dirty="0"/>
          </a:p>
        </p:txBody>
      </p:sp>
      <p:sp>
        <p:nvSpPr>
          <p:cNvPr id="25" name="Organigramme : Stockage à accès séquentiel 24"/>
          <p:cNvSpPr/>
          <p:nvPr/>
        </p:nvSpPr>
        <p:spPr>
          <a:xfrm rot="11275455" flipV="1">
            <a:off x="4985042" y="78449"/>
            <a:ext cx="5169707" cy="5027991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flipH="1">
            <a:off x="5580112" y="724629"/>
            <a:ext cx="3563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 Je profite de l’occasion pour faire le point avec les élèves. Qu’avons-nous fait jusqu’à présent ? Que faisons-nous maintenant ? Et que visons-nous à terme ? Je lui remets le « cahier commun » complété régulièrement par les élèves. 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321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88024" y="2862687"/>
            <a:ext cx="1584176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Handicap</a:t>
            </a:r>
            <a:endParaRPr lang="fr-FR" sz="2400" dirty="0"/>
          </a:p>
        </p:txBody>
      </p:sp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6" name="Organigramme : Stockage à accès séquentiel 25"/>
          <p:cNvSpPr/>
          <p:nvPr/>
        </p:nvSpPr>
        <p:spPr>
          <a:xfrm rot="16786955" flipV="1">
            <a:off x="5591917" y="1958872"/>
            <a:ext cx="3375588" cy="7117988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 flipH="1">
            <a:off x="3971793" y="3123687"/>
            <a:ext cx="5352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 Je cherche à ce que les 5 sens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soient sollicités dans mes activités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en fonction des situations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de handicaps rencontrées.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 Je remets à l’AVS (ou AESH)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ma fiche de préparation avec des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consignes spécifiques. »</a:t>
            </a:r>
          </a:p>
          <a:p>
            <a:endParaRPr lang="fr-FR" sz="2800" dirty="0"/>
          </a:p>
        </p:txBody>
      </p:sp>
      <p:sp>
        <p:nvSpPr>
          <p:cNvPr id="22" name="Organigramme : Stockage à accès séquentiel 21"/>
          <p:cNvSpPr/>
          <p:nvPr/>
        </p:nvSpPr>
        <p:spPr>
          <a:xfrm rot="537713" flipV="1">
            <a:off x="-1044924" y="2465417"/>
            <a:ext cx="5455076" cy="3328911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flipH="1">
            <a:off x="12224" y="2771800"/>
            <a:ext cx="36369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profiter, à l’ensemble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classe, d’activités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originales adaptées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tous sans exception. </a:t>
            </a:r>
          </a:p>
          <a:p>
            <a:pPr algn="ctr"/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305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5" grpId="0"/>
      <p:bldP spid="22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95736" y="1138507"/>
            <a:ext cx="5040000" cy="50400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Etc. Etc.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Ect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Ect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Etc. Etc. Etc.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1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705966" y="2420888"/>
            <a:ext cx="4155625" cy="3416320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Vers</a:t>
            </a:r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une école </a:t>
            </a:r>
          </a:p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inclusive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pic>
        <p:nvPicPr>
          <p:cNvPr id="3075" name="Picture 3" descr="E:\000-PMG-000\004 - Diocèse de STRBG\000 - 1\Logo ere-oca\logo-ERE\logoERE-transp\logo-ERE-trans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306638" cy="16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374" y="5515656"/>
            <a:ext cx="8952451" cy="1092607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5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l</a:t>
            </a:r>
            <a:r>
              <a:rPr lang="fr-FR" sz="65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’art de la</a:t>
            </a:r>
            <a:r>
              <a:rPr lang="fr-FR" sz="65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 différenciation</a:t>
            </a:r>
            <a:endParaRPr lang="fr-FR" sz="65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5878" y="332655"/>
            <a:ext cx="931575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0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L’école inclusive, c’est…</a:t>
            </a:r>
            <a:endParaRPr lang="fr-FR" sz="70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9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46822" y="476672"/>
            <a:ext cx="6450356" cy="1077218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2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Et m</a:t>
            </a:r>
            <a:r>
              <a:rPr lang="fr-FR" sz="3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erci aux IDR de penser d’abord </a:t>
            </a:r>
          </a:p>
          <a:p>
            <a:pPr algn="ctr"/>
            <a:r>
              <a:rPr lang="fr-FR" sz="3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à moi en pensant à nous…</a:t>
            </a:r>
            <a:endParaRPr lang="fr-FR" sz="3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587" y="5552232"/>
            <a:ext cx="5078826" cy="1077218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… de penser d’abord </a:t>
            </a:r>
          </a:p>
          <a:p>
            <a:pPr algn="ctr"/>
            <a:r>
              <a:rPr lang="fr-FR" sz="32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à</a:t>
            </a:r>
            <a:r>
              <a:rPr lang="fr-FR" sz="3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 chacun en pensant à tous.</a:t>
            </a:r>
            <a:endParaRPr lang="fr-FR" sz="3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4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0070C0"/>
                </a:solidFill>
              </a:rPr>
              <a:t>Marie-Pascale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0070C0"/>
                </a:solidFill>
              </a:rPr>
              <a:t>&amp; Pierre-Michel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Gambarelli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9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346" y="2132856"/>
            <a:ext cx="8633324" cy="2308324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Modifier notre vision </a:t>
            </a:r>
          </a:p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de la classe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5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308"/>
            <a:ext cx="7772400" cy="1470025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ision homogène de la classe…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E:\Bureau 2\classroom-dynam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30778"/>
            <a:ext cx="6658871" cy="49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308"/>
            <a:ext cx="7772400" cy="1470025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ision homogène de la classe…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804720" cy="1752600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Wingdings" pitchFamily="2" charset="2"/>
              <a:buChar char="q"/>
            </a:pPr>
            <a:r>
              <a:rPr lang="fr-FR" sz="12300" b="1" dirty="0" smtClean="0">
                <a:solidFill>
                  <a:srgbClr val="C00000"/>
                </a:solidFill>
              </a:rPr>
              <a:t>Les élèves se ressemblent…</a:t>
            </a:r>
          </a:p>
          <a:p>
            <a:pPr marL="1143000" indent="-1143000" algn="l">
              <a:buFont typeface="Wingdings" pitchFamily="2" charset="2"/>
              <a:buChar char="q"/>
            </a:pPr>
            <a:r>
              <a:rPr lang="fr-FR" sz="12300" b="1" dirty="0" smtClean="0">
                <a:solidFill>
                  <a:srgbClr val="C00000"/>
                </a:solidFill>
              </a:rPr>
              <a:t>Les traits communs l’emportent…</a:t>
            </a:r>
          </a:p>
          <a:p>
            <a:pPr marL="1143000" indent="-1143000" algn="l">
              <a:buFont typeface="Wingdings" pitchFamily="2" charset="2"/>
              <a:buChar char="q"/>
            </a:pPr>
            <a:r>
              <a:rPr lang="fr-FR" sz="12300" b="1" dirty="0" smtClean="0">
                <a:solidFill>
                  <a:srgbClr val="C00000"/>
                </a:solidFill>
              </a:rPr>
              <a:t>Le temps presse…</a:t>
            </a:r>
          </a:p>
          <a:p>
            <a:pPr marL="1143000" indent="-1143000" algn="l">
              <a:buFont typeface="Wingdings" pitchFamily="2" charset="2"/>
              <a:buChar char="q"/>
            </a:pPr>
            <a:r>
              <a:rPr lang="fr-FR" sz="12300" b="1" dirty="0" smtClean="0">
                <a:solidFill>
                  <a:srgbClr val="C00000"/>
                </a:solidFill>
              </a:rPr>
              <a:t>Les habitudes font force de loi…</a:t>
            </a:r>
          </a:p>
          <a:p>
            <a:pPr marL="1143000" indent="-1143000" algn="l">
              <a:buFont typeface="Wingdings" pitchFamily="2" charset="2"/>
              <a:buChar char="q"/>
            </a:pPr>
            <a:r>
              <a:rPr lang="fr-FR" sz="12300" b="1" dirty="0" smtClean="0">
                <a:solidFill>
                  <a:srgbClr val="C00000"/>
                </a:solidFill>
              </a:rPr>
              <a:t>Etc.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03920" y="4149080"/>
            <a:ext cx="7772400" cy="14700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Notre pratique renforce cette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homogénéïté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façade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3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6308"/>
            <a:ext cx="7772400" cy="1470025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ision hétérogène de la classe…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85442" y="5030810"/>
            <a:ext cx="7772400" cy="14700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Notre pratique évolue vers la différenciation pédagogique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020251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2985701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4993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918607">
            <a:off x="859738" y="2209675"/>
            <a:ext cx="1584176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Acci</a:t>
            </a:r>
            <a:r>
              <a:rPr lang="fr-FR" sz="2400" b="1" dirty="0" smtClean="0"/>
              <a:t>d</a:t>
            </a:r>
            <a:r>
              <a:rPr lang="fr-FR" sz="2400" dirty="0" smtClean="0"/>
              <a:t>ent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4788024" y="2348880"/>
            <a:ext cx="1584176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Handicap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 rot="19836644">
            <a:off x="6228259" y="2300841"/>
            <a:ext cx="1796840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Opposition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 rot="883248">
            <a:off x="7094178" y="4203772"/>
            <a:ext cx="1622923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Complexes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 rot="19836644">
            <a:off x="128226" y="4021825"/>
            <a:ext cx="1769139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Allophone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 rot="20391679">
            <a:off x="1853583" y="2469985"/>
            <a:ext cx="2338500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Dysorthographie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3046347" y="2900512"/>
            <a:ext cx="2634141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Grande pauvreté</a:t>
            </a:r>
            <a:endParaRPr lang="fr-FR" sz="2400" dirty="0"/>
          </a:p>
        </p:txBody>
      </p:sp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441764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rot="883248">
            <a:off x="1861012" y="4322588"/>
            <a:ext cx="1991332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Hyperactivité</a:t>
            </a:r>
            <a:endParaRPr lang="fr-FR" sz="2400" dirty="0"/>
          </a:p>
        </p:txBody>
      </p:sp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144700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89625" y="4454166"/>
            <a:ext cx="2018679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Harcèlement</a:t>
            </a:r>
            <a:endParaRPr lang="fr-FR" sz="2400" dirty="0"/>
          </a:p>
        </p:txBody>
      </p:sp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 rot="21332660">
            <a:off x="3962261" y="4281218"/>
            <a:ext cx="1296859" cy="89896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Gens du voyage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54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706" y="577160"/>
            <a:ext cx="7530972" cy="2308324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Tendre vers </a:t>
            </a:r>
          </a:p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une école inclusive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7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706" y="577160"/>
            <a:ext cx="7530972" cy="2308324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Tendre vers </a:t>
            </a:r>
          </a:p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une école inclusive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" name="Organigramme : Stockage à accès séquentiel 1"/>
          <p:cNvSpPr/>
          <p:nvPr/>
        </p:nvSpPr>
        <p:spPr>
          <a:xfrm rot="20614045">
            <a:off x="395536" y="2852936"/>
            <a:ext cx="6264696" cy="3888432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99592" y="4196987"/>
            <a:ext cx="5527027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 quoi ???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pic>
        <p:nvPicPr>
          <p:cNvPr id="4098" name="Picture 2" descr="E:\Bureau 2\2015-08 ma_tresse d'_c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41952"/>
            <a:ext cx="4104456" cy="31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Bureau 2\500_F_114070965_Bevb7eROXbXo0rqU3LXZ3OBaEfXAww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41" y="3534058"/>
            <a:ext cx="1894378" cy="22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Bureau 2\All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8" y="3499508"/>
            <a:ext cx="1638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Bureau 2\sensibilisation2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515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918607">
            <a:off x="859738" y="2723482"/>
            <a:ext cx="1584176" cy="4564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Acci</a:t>
            </a:r>
            <a:r>
              <a:rPr lang="fr-FR" sz="2400" b="1" dirty="0" smtClean="0"/>
              <a:t>d</a:t>
            </a:r>
            <a:r>
              <a:rPr lang="fr-FR" sz="2400" dirty="0" smtClean="0"/>
              <a:t>ent</a:t>
            </a:r>
            <a:endParaRPr lang="fr-FR" sz="2400" dirty="0"/>
          </a:p>
        </p:txBody>
      </p:sp>
      <p:pic>
        <p:nvPicPr>
          <p:cNvPr id="2056" name="Picture 8" descr="E:\Bureau 2\TD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30" y="3955571"/>
            <a:ext cx="195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Bureau 2\Harcèlem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30" y="3658507"/>
            <a:ext cx="1153881" cy="2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Bureau 2\Gens du voy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6783"/>
            <a:ext cx="19431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5242" y="86960"/>
            <a:ext cx="2814745" cy="1200329"/>
          </a:xfrm>
          <a:prstGeom prst="rect">
            <a:avLst/>
          </a:prstGeom>
          <a:noFill/>
          <a:ln>
            <a:noFill/>
          </a:ln>
          <a:effectLst>
            <a:glow rad="622300">
              <a:schemeClr val="bg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4140000" algn="tl" rotWithShape="0">
                    <a:schemeClr val="tx1">
                      <a:alpha val="97000"/>
                    </a:schemeClr>
                  </a:outerShdw>
                </a:effectLst>
              </a:rPr>
              <a:t>C’est…</a:t>
            </a:r>
            <a:endParaRPr lang="fr-FR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4140000" algn="tl" rotWithShape="0">
                  <a:schemeClr val="tx1">
                    <a:alpha val="97000"/>
                  </a:schemeClr>
                </a:outerShdw>
              </a:effectLst>
            </a:endParaRPr>
          </a:p>
        </p:txBody>
      </p:sp>
      <p:sp>
        <p:nvSpPr>
          <p:cNvPr id="22" name="Organigramme : Stockage à accès séquentiel 21"/>
          <p:cNvSpPr/>
          <p:nvPr/>
        </p:nvSpPr>
        <p:spPr>
          <a:xfrm rot="20614045" flipH="1" flipV="1">
            <a:off x="3075896" y="1316551"/>
            <a:ext cx="5898405" cy="5059418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648834" y="1929641"/>
            <a:ext cx="47525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Permettre à l’élève absent de façon exceptionnelle de ne pas perdre le fil de la séquence.</a:t>
            </a:r>
          </a:p>
          <a:p>
            <a:pPr algn="ctr"/>
            <a:endParaRPr lang="fr-FR" sz="2800" dirty="0"/>
          </a:p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« Je donne à la titulaire de la classe les consignes afin que l’élève puisse, au cours de la semaine, se mettre à jour. »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86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542</Words>
  <Application>Microsoft Office PowerPoint</Application>
  <PresentationFormat>Affichage à l'écran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Vision homogène de la classe…</vt:lpstr>
      <vt:lpstr>Vision homogène de la classe…</vt:lpstr>
      <vt:lpstr>Vision hétérogène de la classe…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PMG</dc:creator>
  <cp:lastModifiedBy>PMG</cp:lastModifiedBy>
  <cp:revision>55</cp:revision>
  <dcterms:created xsi:type="dcterms:W3CDTF">2019-09-21T08:55:26Z</dcterms:created>
  <dcterms:modified xsi:type="dcterms:W3CDTF">2020-05-26T09:35:43Z</dcterms:modified>
</cp:coreProperties>
</file>