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0" r:id="rId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62BC9738-9C0A-4108-B6EE-14075E42A623}" type="datetimeFigureOut">
              <a:rPr lang="fr-FR" smtClean="0"/>
              <a:t>22/02/2022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62269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2BC9738-9C0A-4108-B6EE-14075E42A623}" type="datetimeFigureOut">
              <a:rPr lang="fr-FR" smtClean="0"/>
              <a:t>22/02/2022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3531809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2BC9738-9C0A-4108-B6EE-14075E42A623}" type="datetimeFigureOut">
              <a:rPr lang="fr-FR" smtClean="0"/>
              <a:t>22/02/2022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57396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2BC9738-9C0A-4108-B6EE-14075E42A623}" type="datetimeFigureOut">
              <a:rPr lang="fr-FR" smtClean="0"/>
              <a:t>22/02/2022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749072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62BC9738-9C0A-4108-B6EE-14075E42A623}" type="datetimeFigureOut">
              <a:rPr lang="fr-FR" smtClean="0"/>
              <a:t>22/02/2022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2585620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62BC9738-9C0A-4108-B6EE-14075E42A623}" type="datetimeFigureOut">
              <a:rPr lang="fr-FR" smtClean="0"/>
              <a:t>22/02/2022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2456355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62BC9738-9C0A-4108-B6EE-14075E42A623}" type="datetimeFigureOut">
              <a:rPr lang="fr-FR" smtClean="0"/>
              <a:t>22/02/2022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883428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62BC9738-9C0A-4108-B6EE-14075E42A623}" type="datetimeFigureOut">
              <a:rPr lang="fr-FR" smtClean="0"/>
              <a:t>22/02/2022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916607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2BC9738-9C0A-4108-B6EE-14075E42A623}" type="datetimeFigureOut">
              <a:rPr lang="fr-FR" smtClean="0"/>
              <a:t>22/02/2022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1140621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62BC9738-9C0A-4108-B6EE-14075E42A623}" type="datetimeFigureOut">
              <a:rPr lang="fr-FR" smtClean="0"/>
              <a:t>22/02/2022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2511038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62BC9738-9C0A-4108-B6EE-14075E42A623}" type="datetimeFigureOut">
              <a:rPr lang="fr-FR" smtClean="0"/>
              <a:t>22/02/2022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4010344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BC9738-9C0A-4108-B6EE-14075E42A623}" type="datetimeFigureOut">
              <a:rPr lang="fr-FR" smtClean="0"/>
              <a:t>22/02/2022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8C7E6A-512B-41B9-986C-B619F5160249}" type="slidenum">
              <a:rPr lang="fr-FR" smtClean="0"/>
              <a:t>‹N°›</a:t>
            </a:fld>
            <a:endParaRPr lang="fr-FR"/>
          </a:p>
        </p:txBody>
      </p:sp>
    </p:spTree>
    <p:extLst>
      <p:ext uri="{BB962C8B-B14F-4D97-AF65-F5344CB8AC3E}">
        <p14:creationId xmlns:p14="http://schemas.microsoft.com/office/powerpoint/2010/main" val="23098817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8193" y="30002"/>
            <a:ext cx="9115566" cy="369332"/>
          </a:xfrm>
          <a:prstGeom prst="rect">
            <a:avLst/>
          </a:prstGeom>
          <a:noFill/>
        </p:spPr>
        <p:txBody>
          <a:bodyPr wrap="square" rtlCol="0">
            <a:spAutoFit/>
          </a:bodyPr>
          <a:lstStyle/>
          <a:p>
            <a:r>
              <a:rPr lang="fr-FR" smtClean="0"/>
              <a:t> LES </a:t>
            </a:r>
            <a:r>
              <a:rPr lang="fr-FR" smtClean="0"/>
              <a:t>TEMOINS  –  </a:t>
            </a:r>
            <a:r>
              <a:rPr lang="fr-FR" dirty="0" smtClean="0"/>
              <a:t>LES  </a:t>
            </a:r>
            <a:r>
              <a:rPr lang="fr-FR" smtClean="0"/>
              <a:t>PAPES       </a:t>
            </a:r>
            <a:r>
              <a:rPr lang="fr-FR" smtClean="0"/>
              <a:t>                                                                                                     </a:t>
            </a:r>
            <a:r>
              <a:rPr lang="fr-FR" b="1" dirty="0"/>
              <a:t>DE S </a:t>
            </a:r>
            <a:r>
              <a:rPr lang="fr-FR" b="1" dirty="0" smtClean="0"/>
              <a:t> 1</a:t>
            </a:r>
            <a:endParaRPr lang="fr-FR" sz="1400" i="1" dirty="0"/>
          </a:p>
        </p:txBody>
      </p:sp>
      <p:sp>
        <p:nvSpPr>
          <p:cNvPr id="5" name="Rectangle 4"/>
          <p:cNvSpPr/>
          <p:nvPr/>
        </p:nvSpPr>
        <p:spPr>
          <a:xfrm>
            <a:off x="7931750" y="6553338"/>
            <a:ext cx="949299" cy="215444"/>
          </a:xfrm>
          <a:prstGeom prst="rect">
            <a:avLst/>
          </a:prstGeom>
        </p:spPr>
        <p:txBody>
          <a:bodyPr wrap="none">
            <a:spAutoFit/>
          </a:bodyPr>
          <a:lstStyle/>
          <a:p>
            <a:r>
              <a:rPr lang="fr-FR" sz="800" i="1" u="sng" dirty="0"/>
              <a:t>Sources </a:t>
            </a:r>
            <a:r>
              <a:rPr lang="fr-FR" sz="800" i="1" dirty="0"/>
              <a:t>: Pinterest</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9872" t="40377" r="44795" b="33799"/>
          <a:stretch/>
        </p:blipFill>
        <p:spPr bwMode="auto">
          <a:xfrm>
            <a:off x="5640989" y="1436204"/>
            <a:ext cx="3456384" cy="19809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362795" y="764704"/>
            <a:ext cx="4960972" cy="332398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lvl="0" algn="just"/>
            <a:r>
              <a:rPr lang="fr-FR" sz="1400" b="1" u="sng" dirty="0">
                <a:solidFill>
                  <a:prstClr val="black"/>
                </a:solidFill>
              </a:rPr>
              <a:t>Le Pape :</a:t>
            </a:r>
            <a:endParaRPr lang="fr-FR" sz="1400" dirty="0">
              <a:solidFill>
                <a:prstClr val="black"/>
              </a:solidFill>
            </a:endParaRPr>
          </a:p>
          <a:p>
            <a:pPr lvl="0" algn="just"/>
            <a:r>
              <a:rPr lang="fr-FR" sz="1400" dirty="0">
                <a:solidFill>
                  <a:prstClr val="black"/>
                </a:solidFill>
              </a:rPr>
              <a:t>Le terme « pape » vient du grec </a:t>
            </a:r>
            <a:r>
              <a:rPr lang="fr-FR" sz="1400" dirty="0" err="1">
                <a:solidFill>
                  <a:prstClr val="black"/>
                </a:solidFill>
              </a:rPr>
              <a:t>pappas</a:t>
            </a:r>
            <a:r>
              <a:rPr lang="fr-FR" sz="1400" dirty="0">
                <a:solidFill>
                  <a:prstClr val="black"/>
                </a:solidFill>
              </a:rPr>
              <a:t> (appellation respectueuse que l'enfant donnait à son père).</a:t>
            </a:r>
          </a:p>
          <a:p>
            <a:pPr lvl="0" algn="just"/>
            <a:r>
              <a:rPr lang="fr-FR" sz="1400" dirty="0">
                <a:solidFill>
                  <a:prstClr val="black"/>
                </a:solidFill>
              </a:rPr>
              <a:t>Le pape est le chef de l'Église catholique. Son autorité s'exerce depuis l'État du Vatican, un des plus petits au monde, situé à l'intérieur de la ville de Rome, en Italie. Le titre de pape </a:t>
            </a:r>
            <a:r>
              <a:rPr lang="fr-FR" sz="1400" dirty="0" smtClean="0">
                <a:solidFill>
                  <a:prstClr val="black"/>
                </a:solidFill>
              </a:rPr>
              <a:t>n'apparaît </a:t>
            </a:r>
            <a:r>
              <a:rPr lang="fr-FR" sz="1400" dirty="0">
                <a:solidFill>
                  <a:prstClr val="black"/>
                </a:solidFill>
              </a:rPr>
              <a:t>qu'en 306.</a:t>
            </a:r>
          </a:p>
          <a:p>
            <a:pPr lvl="0" algn="just"/>
            <a:r>
              <a:rPr lang="fr-FR" sz="1400" dirty="0">
                <a:solidFill>
                  <a:prstClr val="black"/>
                </a:solidFill>
              </a:rPr>
              <a:t>Le pape est élu à vie par les cardinaux. Une fois élu, il se choisit un nom de règne. Le premier pape est considéré comme étant Pierre, un compagnon (apôtre) de Jésus, et de nos jours, le pape est son successeur comme évêque de Rome, vicaire du Christ et chef de l’Église catholique.</a:t>
            </a:r>
          </a:p>
          <a:p>
            <a:pPr lvl="0" algn="just"/>
            <a:r>
              <a:rPr lang="fr-FR" sz="1400" dirty="0">
                <a:solidFill>
                  <a:prstClr val="black"/>
                </a:solidFill>
              </a:rPr>
              <a:t>Le pape actuel est Jorge Mario </a:t>
            </a:r>
            <a:r>
              <a:rPr lang="fr-FR" sz="1400" dirty="0" err="1">
                <a:solidFill>
                  <a:prstClr val="black"/>
                </a:solidFill>
              </a:rPr>
              <a:t>Bergoglio</a:t>
            </a:r>
            <a:r>
              <a:rPr lang="fr-FR" sz="1400" dirty="0">
                <a:solidFill>
                  <a:prstClr val="black"/>
                </a:solidFill>
              </a:rPr>
              <a:t> qui a pris le nom de François, il a été élu le 13 mars 2013, il succède à Benoît XVI qui a démissionné.</a:t>
            </a:r>
          </a:p>
        </p:txBody>
      </p:sp>
      <p:sp>
        <p:nvSpPr>
          <p:cNvPr id="18" name="ZoneTexte 17"/>
          <p:cNvSpPr txBox="1"/>
          <p:nvPr/>
        </p:nvSpPr>
        <p:spPr>
          <a:xfrm>
            <a:off x="2047403" y="4437112"/>
            <a:ext cx="6552728" cy="203132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fr-FR" sz="1400" dirty="0" smtClean="0"/>
              <a:t>Le Premier Pape fût </a:t>
            </a:r>
            <a:r>
              <a:rPr lang="fr-FR" sz="1400" b="1" dirty="0" smtClean="0"/>
              <a:t>Saint Pierre</a:t>
            </a:r>
            <a:r>
              <a:rPr lang="fr-FR" sz="1400" dirty="0" smtClean="0"/>
              <a:t>. </a:t>
            </a:r>
            <a:r>
              <a:rPr lang="fr-FR" sz="1400" b="1" dirty="0" smtClean="0">
                <a:solidFill>
                  <a:srgbClr val="FF0000"/>
                </a:solidFill>
              </a:rPr>
              <a:t>81 Papes </a:t>
            </a:r>
            <a:r>
              <a:rPr lang="fr-FR" sz="1400" dirty="0" smtClean="0"/>
              <a:t>sont reconnus comme </a:t>
            </a:r>
            <a:r>
              <a:rPr lang="fr-FR" sz="1400" b="1" dirty="0" smtClean="0">
                <a:solidFill>
                  <a:srgbClr val="FF0000"/>
                </a:solidFill>
              </a:rPr>
              <a:t>des Saints</a:t>
            </a:r>
            <a:r>
              <a:rPr lang="fr-FR" sz="1400" dirty="0" smtClean="0"/>
              <a:t>. </a:t>
            </a:r>
          </a:p>
          <a:p>
            <a:pPr algn="just"/>
            <a:r>
              <a:rPr lang="fr-FR" sz="1400" b="1" dirty="0" smtClean="0"/>
              <a:t>Saint Jean Paul II</a:t>
            </a:r>
            <a:r>
              <a:rPr lang="fr-FR" sz="1400" dirty="0" smtClean="0"/>
              <a:t>, mort en 2005, est un bel exemple.</a:t>
            </a:r>
          </a:p>
          <a:p>
            <a:pPr algn="just"/>
            <a:r>
              <a:rPr lang="fr-FR" sz="1400" b="1" dirty="0" smtClean="0"/>
              <a:t>Jean</a:t>
            </a:r>
            <a:r>
              <a:rPr lang="fr-FR" sz="1400" dirty="0" smtClean="0"/>
              <a:t> est le nom de Pape le plus choisi avec 23 fois !</a:t>
            </a:r>
          </a:p>
          <a:p>
            <a:pPr algn="just"/>
            <a:r>
              <a:rPr lang="fr-FR" sz="1400" b="1" dirty="0" smtClean="0">
                <a:solidFill>
                  <a:srgbClr val="FF0000"/>
                </a:solidFill>
              </a:rPr>
              <a:t>Saint Léon IX est le nom de l’unique Pape Alsacien, élu le 12 février 1049 !</a:t>
            </a:r>
            <a:endParaRPr lang="fr-FR" sz="1400" b="1" dirty="0">
              <a:solidFill>
                <a:srgbClr val="FF0000"/>
              </a:solidFill>
            </a:endParaRPr>
          </a:p>
          <a:p>
            <a:pPr algn="just"/>
            <a:r>
              <a:rPr lang="fr-FR" sz="1400" b="1" dirty="0" smtClean="0"/>
              <a:t>Benoît et Grégoire</a:t>
            </a:r>
            <a:r>
              <a:rPr lang="fr-FR" sz="1400" dirty="0" smtClean="0"/>
              <a:t>, eux, ont été choisis 16 fois chacun.</a:t>
            </a:r>
          </a:p>
          <a:p>
            <a:pPr algn="just"/>
            <a:r>
              <a:rPr lang="fr-FR" sz="1400" dirty="0" smtClean="0"/>
              <a:t> D’autres Papes ont voulu des noms très peu connus et de ce fait, </a:t>
            </a:r>
            <a:endParaRPr lang="fr-FR" sz="1400" dirty="0"/>
          </a:p>
          <a:p>
            <a:pPr algn="just"/>
            <a:r>
              <a:rPr lang="fr-FR" sz="1400" dirty="0" smtClean="0"/>
              <a:t>n’ont été portés qu’une seule fois comme </a:t>
            </a:r>
            <a:r>
              <a:rPr lang="fr-FR" sz="1400" b="1" dirty="0" smtClean="0"/>
              <a:t>Gélase,  </a:t>
            </a:r>
            <a:r>
              <a:rPr lang="fr-FR" sz="1400" b="1" dirty="0" err="1" smtClean="0"/>
              <a:t>Landon</a:t>
            </a:r>
            <a:r>
              <a:rPr lang="fr-FR" sz="1400" b="1" dirty="0" smtClean="0"/>
              <a:t> ou Formose </a:t>
            </a:r>
            <a:r>
              <a:rPr lang="fr-FR" sz="1400" dirty="0" smtClean="0"/>
              <a:t>!</a:t>
            </a:r>
          </a:p>
          <a:p>
            <a:pPr algn="just"/>
            <a:r>
              <a:rPr lang="fr-FR" sz="1400" b="1" dirty="0" smtClean="0"/>
              <a:t>Pie IX </a:t>
            </a:r>
            <a:r>
              <a:rPr lang="fr-FR" sz="1400" dirty="0" smtClean="0"/>
              <a:t>est le Pape qui a régné le plus longtemps, 31 ans, sur la période de 1846 à 1878.</a:t>
            </a:r>
          </a:p>
          <a:p>
            <a:pPr algn="just"/>
            <a:r>
              <a:rPr lang="fr-FR" sz="1400" b="1" dirty="0" smtClean="0">
                <a:solidFill>
                  <a:srgbClr val="FF0000"/>
                </a:solidFill>
              </a:rPr>
              <a:t>Le </a:t>
            </a:r>
            <a:r>
              <a:rPr lang="fr-FR" sz="1400" b="1" dirty="0">
                <a:solidFill>
                  <a:srgbClr val="FF0000"/>
                </a:solidFill>
              </a:rPr>
              <a:t>Pape François est le 266</a:t>
            </a:r>
            <a:r>
              <a:rPr lang="fr-FR" sz="1400" b="1" baseline="30000" dirty="0">
                <a:solidFill>
                  <a:srgbClr val="FF0000"/>
                </a:solidFill>
              </a:rPr>
              <a:t>e</a:t>
            </a:r>
            <a:r>
              <a:rPr lang="fr-FR" sz="1400" b="1" dirty="0">
                <a:solidFill>
                  <a:srgbClr val="FF0000"/>
                </a:solidFill>
              </a:rPr>
              <a:t>.</a:t>
            </a:r>
            <a:endParaRPr lang="fr-FR" sz="1400" dirty="0"/>
          </a:p>
        </p:txBody>
      </p:sp>
    </p:spTree>
    <p:extLst>
      <p:ext uri="{BB962C8B-B14F-4D97-AF65-F5344CB8AC3E}">
        <p14:creationId xmlns:p14="http://schemas.microsoft.com/office/powerpoint/2010/main" val="17242815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4264" y="415212"/>
            <a:ext cx="5007199"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smtClean="0">
                <a:solidFill>
                  <a:schemeClr val="accent4">
                    <a:lumMod val="60000"/>
                    <a:lumOff val="40000"/>
                  </a:schemeClr>
                </a:solidFill>
              </a:rPr>
              <a:t>Certains  vêtements liturgiques que porte le Pape</a:t>
            </a:r>
          </a:p>
        </p:txBody>
      </p:sp>
      <p:sp>
        <p:nvSpPr>
          <p:cNvPr id="3" name="ZoneTexte 2"/>
          <p:cNvSpPr txBox="1"/>
          <p:nvPr/>
        </p:nvSpPr>
        <p:spPr>
          <a:xfrm>
            <a:off x="5174980" y="1916832"/>
            <a:ext cx="3899120" cy="107721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fr-FR" sz="1600" b="1" dirty="0" smtClean="0">
                <a:solidFill>
                  <a:schemeClr val="accent2"/>
                </a:solidFill>
              </a:rPr>
              <a:t>La crosse papale</a:t>
            </a:r>
            <a:r>
              <a:rPr lang="fr-FR" sz="1600" dirty="0" smtClean="0"/>
              <a:t>, elle rappelle le bâton du berger qui guide son troupeau. La </a:t>
            </a:r>
            <a:r>
              <a:rPr lang="fr-FR" sz="1600" dirty="0"/>
              <a:t>crosse </a:t>
            </a:r>
            <a:r>
              <a:rPr lang="fr-FR" sz="1600" dirty="0" smtClean="0"/>
              <a:t>du pape</a:t>
            </a:r>
            <a:r>
              <a:rPr lang="fr-FR" sz="1600" dirty="0">
                <a:solidFill>
                  <a:schemeClr val="tx1"/>
                </a:solidFill>
              </a:rPr>
              <a:t> </a:t>
            </a:r>
            <a:r>
              <a:rPr lang="fr-FR" sz="1600" dirty="0" smtClean="0">
                <a:solidFill>
                  <a:schemeClr val="tx1"/>
                </a:solidFill>
              </a:rPr>
              <a:t>s’appelle la férule papale, </a:t>
            </a:r>
            <a:r>
              <a:rPr lang="fr-FR" sz="1600" dirty="0">
                <a:solidFill>
                  <a:schemeClr val="tx1"/>
                </a:solidFill>
              </a:rPr>
              <a:t>et c'est la seule </a:t>
            </a:r>
            <a:r>
              <a:rPr lang="fr-FR" sz="1600" dirty="0" smtClean="0">
                <a:solidFill>
                  <a:schemeClr val="tx1"/>
                </a:solidFill>
              </a:rPr>
              <a:t>crosse à </a:t>
            </a:r>
            <a:r>
              <a:rPr lang="fr-FR" sz="1600" dirty="0">
                <a:solidFill>
                  <a:schemeClr val="tx1"/>
                </a:solidFill>
              </a:rPr>
              <a:t>être en forme </a:t>
            </a:r>
            <a:r>
              <a:rPr lang="fr-FR" sz="1600" dirty="0" smtClean="0">
                <a:solidFill>
                  <a:schemeClr val="tx1"/>
                </a:solidFill>
              </a:rPr>
              <a:t>de croix.</a:t>
            </a:r>
            <a:r>
              <a:rPr lang="fr-FR" sz="1600" dirty="0">
                <a:solidFill>
                  <a:schemeClr val="tx1"/>
                </a:solidFill>
              </a:rPr>
              <a:t> </a:t>
            </a:r>
          </a:p>
        </p:txBody>
      </p:sp>
      <p:sp>
        <p:nvSpPr>
          <p:cNvPr id="5" name="ZoneTexte 4"/>
          <p:cNvSpPr txBox="1"/>
          <p:nvPr/>
        </p:nvSpPr>
        <p:spPr>
          <a:xfrm>
            <a:off x="5174980" y="1294830"/>
            <a:ext cx="2428264" cy="58477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fr-FR" sz="1600" b="1" dirty="0" smtClean="0">
                <a:solidFill>
                  <a:schemeClr val="accent5"/>
                </a:solidFill>
              </a:rPr>
              <a:t>La calotte, </a:t>
            </a:r>
            <a:r>
              <a:rPr lang="fr-FR" sz="1600" dirty="0" smtClean="0">
                <a:solidFill>
                  <a:schemeClr val="tx2">
                    <a:lumMod val="75000"/>
                  </a:schemeClr>
                </a:solidFill>
              </a:rPr>
              <a:t>coiffe du Pape mise sous la mitre</a:t>
            </a:r>
            <a:endParaRPr lang="fr-FR" sz="1600" dirty="0">
              <a:solidFill>
                <a:schemeClr val="tx2">
                  <a:lumMod val="75000"/>
                </a:schemeClr>
              </a:solidFill>
            </a:endParaRPr>
          </a:p>
        </p:txBody>
      </p:sp>
      <p:sp>
        <p:nvSpPr>
          <p:cNvPr id="6" name="Rectangle 5"/>
          <p:cNvSpPr/>
          <p:nvPr/>
        </p:nvSpPr>
        <p:spPr>
          <a:xfrm>
            <a:off x="179511" y="941632"/>
            <a:ext cx="4525822" cy="58477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fr-FR" sz="1600" b="1" dirty="0" smtClean="0">
                <a:solidFill>
                  <a:srgbClr val="92D050"/>
                </a:solidFill>
              </a:rPr>
              <a:t>Retrouve le pallium, la calotte, la crosse, </a:t>
            </a:r>
          </a:p>
          <a:p>
            <a:pPr algn="ctr"/>
            <a:r>
              <a:rPr lang="fr-FR" sz="1600" b="1" dirty="0" smtClean="0">
                <a:solidFill>
                  <a:srgbClr val="92D050"/>
                </a:solidFill>
              </a:rPr>
              <a:t>et l’anneau sur l’image du Pape </a:t>
            </a:r>
            <a:endParaRPr lang="fr-FR" sz="1600" b="1" dirty="0">
              <a:solidFill>
                <a:srgbClr val="92D050"/>
              </a:solidFill>
            </a:endParaRPr>
          </a:p>
        </p:txBody>
      </p:sp>
      <p:sp>
        <p:nvSpPr>
          <p:cNvPr id="12" name="ZoneTexte 11"/>
          <p:cNvSpPr txBox="1"/>
          <p:nvPr/>
        </p:nvSpPr>
        <p:spPr>
          <a:xfrm>
            <a:off x="5174980" y="3056328"/>
            <a:ext cx="3899120" cy="132343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fr-FR" sz="1600" b="1" dirty="0" smtClean="0">
                <a:solidFill>
                  <a:srgbClr val="92D050"/>
                </a:solidFill>
              </a:rPr>
              <a:t>L’anneau</a:t>
            </a:r>
            <a:r>
              <a:rPr lang="fr-FR" sz="1600" dirty="0" smtClean="0">
                <a:solidFill>
                  <a:srgbClr val="92D050"/>
                </a:solidFill>
              </a:rPr>
              <a:t>,</a:t>
            </a:r>
          </a:p>
          <a:p>
            <a:r>
              <a:rPr lang="fr-FR" sz="1600" dirty="0" smtClean="0">
                <a:solidFill>
                  <a:schemeClr val="tx1"/>
                </a:solidFill>
              </a:rPr>
              <a:t>Chaque évêque porte un anneau en signe d’union avec les chrétiens dont il s’occupe. La bague, l’anneau du Pape représente Saint Pierre en train de pécher</a:t>
            </a:r>
            <a:endParaRPr lang="fr-FR" sz="1600" dirty="0">
              <a:solidFill>
                <a:schemeClr val="tx1"/>
              </a:solidFill>
            </a:endParaRPr>
          </a:p>
        </p:txBody>
      </p:sp>
      <p:sp>
        <p:nvSpPr>
          <p:cNvPr id="17" name="ZoneTexte 16"/>
          <p:cNvSpPr txBox="1"/>
          <p:nvPr/>
        </p:nvSpPr>
        <p:spPr>
          <a:xfrm>
            <a:off x="5206998" y="385100"/>
            <a:ext cx="3109417" cy="83099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fr-FR" sz="1600" b="1" dirty="0" smtClean="0">
                <a:solidFill>
                  <a:srgbClr val="FF0000"/>
                </a:solidFill>
              </a:rPr>
              <a:t>Le pallium, </a:t>
            </a:r>
            <a:r>
              <a:rPr lang="fr-FR" sz="1600" dirty="0" smtClean="0">
                <a:solidFill>
                  <a:schemeClr val="tx1"/>
                </a:solidFill>
              </a:rPr>
              <a:t>bande tissée en laine,</a:t>
            </a:r>
          </a:p>
          <a:p>
            <a:r>
              <a:rPr lang="fr-FR" sz="1600" dirty="0" smtClean="0">
                <a:solidFill>
                  <a:schemeClr val="tx1"/>
                </a:solidFill>
              </a:rPr>
              <a:t>le Pape le porte comme un collier pendant les célébrations</a:t>
            </a:r>
            <a:endParaRPr lang="fr-FR" sz="1600" dirty="0">
              <a:solidFill>
                <a:schemeClr val="tx1"/>
              </a:solidFill>
            </a:endParaRPr>
          </a:p>
        </p:txBody>
      </p:sp>
      <p:sp>
        <p:nvSpPr>
          <p:cNvPr id="8" name="Ellipse 7"/>
          <p:cNvSpPr/>
          <p:nvPr/>
        </p:nvSpPr>
        <p:spPr>
          <a:xfrm>
            <a:off x="4796408" y="904376"/>
            <a:ext cx="288032" cy="198601"/>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Ellipse 18"/>
          <p:cNvSpPr/>
          <p:nvPr/>
        </p:nvSpPr>
        <p:spPr>
          <a:xfrm>
            <a:off x="4804936" y="1487916"/>
            <a:ext cx="288032" cy="198601"/>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Ellipse 22"/>
          <p:cNvSpPr/>
          <p:nvPr/>
        </p:nvSpPr>
        <p:spPr>
          <a:xfrm>
            <a:off x="4804936" y="2256840"/>
            <a:ext cx="288032" cy="198601"/>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Ellipse 23"/>
          <p:cNvSpPr/>
          <p:nvPr/>
        </p:nvSpPr>
        <p:spPr>
          <a:xfrm>
            <a:off x="4796230" y="3095487"/>
            <a:ext cx="288032" cy="198601"/>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5"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48952" y="4379767"/>
            <a:ext cx="1440160" cy="192021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7" descr="C:\Users\annic\Pictures\2019-10-25 ROME OCTOBRE 2019\Rome2019\IMG_0578.JPG"/>
          <p:cNvPicPr>
            <a:picLocks noChangeAspect="1" noChangeArrowheads="1"/>
          </p:cNvPicPr>
          <p:nvPr/>
        </p:nvPicPr>
        <p:blipFill rotWithShape="1">
          <a:blip r:embed="rId3">
            <a:extLst>
              <a:ext uri="{28A0092B-C50C-407E-A947-70E740481C1C}">
                <a14:useLocalDpi xmlns:a14="http://schemas.microsoft.com/office/drawing/2010/main" val="0"/>
              </a:ext>
            </a:extLst>
          </a:blip>
          <a:srcRect l="13109" t="33449" r="19063" b="24397"/>
          <a:stretch/>
        </p:blipFill>
        <p:spPr bwMode="auto">
          <a:xfrm rot="5400000">
            <a:off x="7212630" y="5449645"/>
            <a:ext cx="1798970" cy="101774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7" name="ZoneTexte 26"/>
          <p:cNvSpPr txBox="1"/>
          <p:nvPr/>
        </p:nvSpPr>
        <p:spPr>
          <a:xfrm>
            <a:off x="4728707" y="6165304"/>
            <a:ext cx="2160240" cy="584775"/>
          </a:xfrm>
          <a:prstGeom prst="rect">
            <a:avLst/>
          </a:prstGeom>
          <a:noFill/>
        </p:spPr>
        <p:txBody>
          <a:bodyPr wrap="square" rtlCol="0">
            <a:spAutoFit/>
          </a:bodyPr>
          <a:lstStyle/>
          <a:p>
            <a:r>
              <a:rPr lang="fr-FR" sz="1600" dirty="0" smtClean="0"/>
              <a:t>Le Pape se déplace </a:t>
            </a:r>
          </a:p>
          <a:p>
            <a:pPr algn="ctr"/>
            <a:r>
              <a:rPr lang="fr-FR" sz="1600" dirty="0" smtClean="0"/>
              <a:t>en </a:t>
            </a:r>
            <a:r>
              <a:rPr lang="fr-FR" sz="1600" b="1" dirty="0" smtClean="0">
                <a:solidFill>
                  <a:schemeClr val="accent1"/>
                </a:solidFill>
              </a:rPr>
              <a:t>PAPAMOBILE</a:t>
            </a:r>
          </a:p>
        </p:txBody>
      </p:sp>
      <p:sp>
        <p:nvSpPr>
          <p:cNvPr id="28" name="ZoneTexte 27"/>
          <p:cNvSpPr txBox="1"/>
          <p:nvPr/>
        </p:nvSpPr>
        <p:spPr>
          <a:xfrm>
            <a:off x="6389112" y="4532055"/>
            <a:ext cx="2581791" cy="584775"/>
          </a:xfrm>
          <a:prstGeom prst="rect">
            <a:avLst/>
          </a:prstGeom>
          <a:noFill/>
        </p:spPr>
        <p:txBody>
          <a:bodyPr wrap="square" rtlCol="0">
            <a:spAutoFit/>
          </a:bodyPr>
          <a:lstStyle/>
          <a:p>
            <a:pPr algn="ctr"/>
            <a:r>
              <a:rPr lang="fr-FR" sz="1600" dirty="0" smtClean="0"/>
              <a:t>Le Pape a sa propre garde avec </a:t>
            </a:r>
            <a:r>
              <a:rPr lang="fr-FR" sz="1600" b="1" dirty="0" smtClean="0">
                <a:solidFill>
                  <a:schemeClr val="accent1"/>
                </a:solidFill>
              </a:rPr>
              <a:t>les gardes suisses</a:t>
            </a:r>
            <a:endParaRPr lang="fr-FR" sz="1600" b="1" dirty="0">
              <a:solidFill>
                <a:schemeClr val="accent1"/>
              </a:solidFill>
            </a:endParaRPr>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30491" y="460724"/>
            <a:ext cx="508796" cy="679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t="15199"/>
          <a:stretch/>
        </p:blipFill>
        <p:spPr bwMode="auto">
          <a:xfrm>
            <a:off x="512816" y="1721771"/>
            <a:ext cx="3859213" cy="4870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76571" y="1167395"/>
            <a:ext cx="462716" cy="65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ZoneTexte 19"/>
          <p:cNvSpPr txBox="1"/>
          <p:nvPr/>
        </p:nvSpPr>
        <p:spPr>
          <a:xfrm>
            <a:off x="0" y="15768"/>
            <a:ext cx="9115566" cy="369332"/>
          </a:xfrm>
          <a:prstGeom prst="rect">
            <a:avLst/>
          </a:prstGeom>
          <a:noFill/>
        </p:spPr>
        <p:txBody>
          <a:bodyPr wrap="square" rtlCol="0">
            <a:spAutoFit/>
          </a:bodyPr>
          <a:lstStyle/>
          <a:p>
            <a:r>
              <a:rPr lang="fr-FR" dirty="0" smtClean="0"/>
              <a:t>LES TEMOINS  –  LES  PAPES                                                                                                             </a:t>
            </a:r>
            <a:r>
              <a:rPr lang="fr-FR" b="1" dirty="0"/>
              <a:t>DE S </a:t>
            </a:r>
            <a:r>
              <a:rPr lang="fr-FR" b="1" dirty="0" smtClean="0"/>
              <a:t> 2</a:t>
            </a:r>
            <a:endParaRPr lang="fr-FR" sz="1400" i="1" dirty="0"/>
          </a:p>
        </p:txBody>
      </p:sp>
    </p:spTree>
    <p:extLst>
      <p:ext uri="{BB962C8B-B14F-4D97-AF65-F5344CB8AC3E}">
        <p14:creationId xmlns:p14="http://schemas.microsoft.com/office/powerpoint/2010/main" val="421952192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268</Words>
  <Application>Microsoft Office PowerPoint</Application>
  <PresentationFormat>Affichage à l'écran (4:3)</PresentationFormat>
  <Paragraphs>29</Paragraphs>
  <Slides>2</Slides>
  <Notes>0</Notes>
  <HiddenSlides>0</HiddenSlides>
  <MMClips>0</MMClips>
  <ScaleCrop>false</ScaleCrop>
  <HeadingPairs>
    <vt:vector size="4" baseType="variant">
      <vt:variant>
        <vt:lpstr>Thème</vt:lpstr>
      </vt:variant>
      <vt:variant>
        <vt:i4>1</vt:i4>
      </vt:variant>
      <vt:variant>
        <vt:lpstr>Titres des diapositives</vt:lpstr>
      </vt:variant>
      <vt:variant>
        <vt:i4>2</vt:i4>
      </vt:variant>
    </vt:vector>
  </HeadingPairs>
  <TitlesOfParts>
    <vt:vector size="3" baseType="lpstr">
      <vt:lpstr>Thème Office</vt:lpstr>
      <vt:lpstr>Présentation PowerPoint</vt:lpstr>
      <vt:lpstr>Présentation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Annick Littel</dc:creator>
  <cp:lastModifiedBy>Annick Littel</cp:lastModifiedBy>
  <cp:revision>17</cp:revision>
  <dcterms:created xsi:type="dcterms:W3CDTF">2022-02-17T13:14:25Z</dcterms:created>
  <dcterms:modified xsi:type="dcterms:W3CDTF">2022-02-22T09:37:58Z</dcterms:modified>
</cp:coreProperties>
</file>