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12/18/24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12/18/24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12/18/24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12/18/24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12/18/24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12/18/24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beq.ebooksgratuits.com/Propagande/Hitler-combat-1.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beq.ebooksgratuits.com/Propagande/Hitler-combat-1.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CF3C9-0721-D5AE-346A-132CA5EE3CC2}"/>
              </a:ext>
            </a:extLst>
          </p:cNvPr>
          <p:cNvSpPr>
            <a:spLocks noGrp="1"/>
          </p:cNvSpPr>
          <p:nvPr>
            <p:ph type="ctrTitle"/>
          </p:nvPr>
        </p:nvSpPr>
        <p:spPr>
          <a:xfrm>
            <a:off x="2695194" y="2234344"/>
            <a:ext cx="8991600" cy="1645920"/>
          </a:xfrm>
        </p:spPr>
        <p:txBody>
          <a:bodyPr/>
          <a:lstStyle/>
          <a:p>
            <a:r>
              <a:rPr lang="fr-FR" dirty="0"/>
              <a:t>LA judéophobie </a:t>
            </a:r>
            <a:br>
              <a:rPr lang="fr-FR" dirty="0"/>
            </a:br>
            <a:r>
              <a:rPr lang="fr-FR" dirty="0"/>
              <a:t>Multiforme et singulière</a:t>
            </a:r>
          </a:p>
        </p:txBody>
      </p:sp>
      <p:sp>
        <p:nvSpPr>
          <p:cNvPr id="3" name="Sous-titre 2">
            <a:extLst>
              <a:ext uri="{FF2B5EF4-FFF2-40B4-BE49-F238E27FC236}">
                <a16:creationId xmlns:a16="http://schemas.microsoft.com/office/drawing/2014/main" id="{13C416EF-2CE5-2E8C-98AE-F15E79F5BC77}"/>
              </a:ext>
            </a:extLst>
          </p:cNvPr>
          <p:cNvSpPr>
            <a:spLocks noGrp="1"/>
          </p:cNvSpPr>
          <p:nvPr>
            <p:ph type="subTitle" idx="1"/>
          </p:nvPr>
        </p:nvSpPr>
        <p:spPr/>
        <p:txBody>
          <a:bodyPr/>
          <a:lstStyle/>
          <a:p>
            <a:r>
              <a:rPr lang="fr-FR" dirty="0"/>
              <a:t>Philippe BOUKARA</a:t>
            </a:r>
          </a:p>
        </p:txBody>
      </p:sp>
    </p:spTree>
    <p:extLst>
      <p:ext uri="{BB962C8B-B14F-4D97-AF65-F5344CB8AC3E}">
        <p14:creationId xmlns:p14="http://schemas.microsoft.com/office/powerpoint/2010/main" val="13931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E652F4B3-E155-0077-8505-0CD2D5831817}"/>
              </a:ext>
            </a:extLst>
          </p:cNvPr>
          <p:cNvPicPr>
            <a:picLocks noGrp="1" noChangeAspect="1"/>
          </p:cNvPicPr>
          <p:nvPr>
            <p:ph type="pic" idx="1"/>
          </p:nvPr>
        </p:nvPicPr>
        <p:blipFill rotWithShape="1">
          <a:blip r:embed="rId2"/>
          <a:srcRect l="12724" r="12725" b="2"/>
          <a:stretch/>
        </p:blipFill>
        <p:spPr>
          <a:xfrm>
            <a:off x="20" y="10"/>
            <a:ext cx="6086621" cy="6857990"/>
          </a:xfrm>
          <a:prstGeom prst="rect">
            <a:avLst/>
          </a:prstGeom>
        </p:spPr>
      </p:pic>
      <p:sp>
        <p:nvSpPr>
          <p:cNvPr id="4" name="Espace réservé du texte 3">
            <a:extLst>
              <a:ext uri="{FF2B5EF4-FFF2-40B4-BE49-F238E27FC236}">
                <a16:creationId xmlns:a16="http://schemas.microsoft.com/office/drawing/2014/main" id="{385CAD2E-E424-C700-2AD0-4CFFF8D46E2F}"/>
              </a:ext>
            </a:extLst>
          </p:cNvPr>
          <p:cNvSpPr>
            <a:spLocks noGrp="1"/>
          </p:cNvSpPr>
          <p:nvPr>
            <p:ph type="body" sz="half" idx="2"/>
          </p:nvPr>
        </p:nvSpPr>
        <p:spPr>
          <a:xfrm>
            <a:off x="6298163" y="195064"/>
            <a:ext cx="5486399" cy="4591539"/>
          </a:xfrm>
        </p:spPr>
        <p:txBody>
          <a:bodyPr vert="horz" lIns="91440" tIns="45720" rIns="91440" bIns="45720" rtlCol="0">
            <a:normAutofit fontScale="92500"/>
          </a:bodyPr>
          <a:lstStyle/>
          <a:p>
            <a:pPr algn="l"/>
            <a:r>
              <a:rPr lang="en-US" sz="2600" dirty="0">
                <a:solidFill>
                  <a:schemeClr val="tx1">
                    <a:lumMod val="85000"/>
                    <a:lumOff val="15000"/>
                  </a:schemeClr>
                </a:solidFill>
              </a:rPr>
              <a:t>LA SYNAGOGUE AUX YEUX BANDES </a:t>
            </a:r>
          </a:p>
          <a:p>
            <a:pPr algn="l"/>
            <a:endParaRPr lang="en-US" dirty="0">
              <a:solidFill>
                <a:schemeClr val="tx1">
                  <a:lumMod val="85000"/>
                  <a:lumOff val="15000"/>
                </a:schemeClr>
              </a:solidFill>
            </a:endParaRPr>
          </a:p>
          <a:p>
            <a:pPr algn="l"/>
            <a:endParaRPr lang="fr-F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Synagogue aux yeux bandés et l’Eglise triomphante, Notre-Dame de Paris. </a:t>
            </a:r>
          </a:p>
          <a:p>
            <a:pPr algn="l"/>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Synagogue, vaincue, tient une lance brisée, détourne son visage, un bandeau sur les yeux, exprimant ainsi son refus de reconnaitre en Jésus le Messie attendu. Les Tables de la Loi, qui symbolisent « l’Ancien Testament », semblent être tombées à ses pieds. </a:t>
            </a:r>
          </a:p>
          <a:p>
            <a:pPr algn="l"/>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L’Eglise est représentée sur la gauche.</a:t>
            </a:r>
          </a:p>
          <a:p>
            <a:pPr algn="l"/>
            <a:endParaRPr lang="en-US" dirty="0">
              <a:solidFill>
                <a:schemeClr val="tx1">
                  <a:lumMod val="85000"/>
                  <a:lumOff val="15000"/>
                </a:schemeClr>
              </a:solidFill>
            </a:endParaRPr>
          </a:p>
        </p:txBody>
      </p:sp>
    </p:spTree>
    <p:extLst>
      <p:ext uri="{BB962C8B-B14F-4D97-AF65-F5344CB8AC3E}">
        <p14:creationId xmlns:p14="http://schemas.microsoft.com/office/powerpoint/2010/main" val="313154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03BEE8A-DA9F-F796-42EB-8A9DDD0E34D4}"/>
              </a:ext>
            </a:extLst>
          </p:cNvPr>
          <p:cNvSpPr txBox="1"/>
          <p:nvPr/>
        </p:nvSpPr>
        <p:spPr>
          <a:xfrm>
            <a:off x="3638938" y="1408922"/>
            <a:ext cx="5197151" cy="7520777"/>
          </a:xfrm>
          <a:prstGeom prst="rect">
            <a:avLst/>
          </a:prstGeom>
          <a:noFill/>
        </p:spPr>
        <p:txBody>
          <a:bodyPr wrap="square" rtlCol="0">
            <a:spAutoFit/>
          </a:bodyPr>
          <a:lstStyle/>
          <a:p>
            <a:pPr algn="ctr">
              <a:lnSpc>
                <a:spcPct val="107000"/>
              </a:lnSpc>
              <a:spcAft>
                <a:spcPts val="800"/>
              </a:spcAft>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Les expulsions médiévales </a:t>
            </a:r>
          </a:p>
          <a:p>
            <a:pPr algn="ctr">
              <a:lnSpc>
                <a:spcPct val="107000"/>
              </a:lnSpc>
              <a:spcAft>
                <a:spcPts val="800"/>
              </a:spcAft>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 1290 Angleterre</a:t>
            </a:r>
          </a:p>
          <a:p>
            <a:pPr algn="ctr">
              <a:lnSpc>
                <a:spcPct val="107000"/>
              </a:lnSpc>
              <a:spcAft>
                <a:spcPts val="800"/>
              </a:spcAft>
            </a:pPr>
            <a:r>
              <a:rPr lang="fr-FR" sz="3200" kern="100" dirty="0">
                <a:latin typeface="Calibri" panose="020F0502020204030204" pitchFamily="34" charset="0"/>
                <a:ea typeface="Calibri" panose="020F0502020204030204" pitchFamily="34" charset="0"/>
                <a:cs typeface="Times New Roman" panose="02020603050405020304" pitchFamily="18" charset="0"/>
              </a:rPr>
              <a:t>  </a:t>
            </a: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1391 Espagne (I)</a:t>
            </a:r>
          </a:p>
          <a:p>
            <a:pPr algn="ctr">
              <a:lnSpc>
                <a:spcPct val="107000"/>
              </a:lnSpc>
              <a:spcAft>
                <a:spcPts val="800"/>
              </a:spcAft>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          1394 France du Nord</a:t>
            </a:r>
          </a:p>
          <a:p>
            <a:pPr algn="ctr">
              <a:lnSpc>
                <a:spcPct val="107000"/>
              </a:lnSpc>
              <a:spcAft>
                <a:spcPts val="800"/>
              </a:spcAft>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    1492 Espagne (II)</a:t>
            </a:r>
          </a:p>
          <a:p>
            <a:pPr algn="ctr">
              <a:lnSpc>
                <a:spcPct val="107000"/>
              </a:lnSpc>
              <a:spcAft>
                <a:spcPts val="800"/>
              </a:spcAft>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1496 Portugal</a:t>
            </a:r>
          </a:p>
          <a:p>
            <a:pPr algn="ctr">
              <a:lnSpc>
                <a:spcPct val="107000"/>
              </a:lnSpc>
              <a:spcAft>
                <a:spcPts val="800"/>
              </a:spcAft>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 1501 Provence</a:t>
            </a:r>
          </a:p>
          <a:p>
            <a:pPr algn="ctr">
              <a:lnSpc>
                <a:spcPct val="107000"/>
              </a:lnSpc>
              <a:spcAft>
                <a:spcPts val="800"/>
              </a:spcAft>
            </a:pPr>
            <a:endParaRPr lang="fr-FR" sz="3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76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B8E9EF-792C-9121-524F-86A4FA59A201}"/>
              </a:ext>
            </a:extLst>
          </p:cNvPr>
          <p:cNvSpPr>
            <a:spLocks noGrp="1"/>
          </p:cNvSpPr>
          <p:nvPr>
            <p:ph idx="1"/>
          </p:nvPr>
        </p:nvSpPr>
        <p:spPr>
          <a:xfrm>
            <a:off x="2160016" y="819404"/>
            <a:ext cx="7729728" cy="5174996"/>
          </a:xfrm>
        </p:spPr>
        <p:txBody>
          <a:bodyPr/>
          <a:lstStyle/>
          <a:p>
            <a:pPr marL="0" indent="0" algn="ctr">
              <a:lnSpc>
                <a:spcPct val="107000"/>
              </a:lnSpc>
              <a:spcAft>
                <a:spcPts val="800"/>
              </a:spcAft>
              <a:buNone/>
            </a:pP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L’antijuda</a:t>
            </a:r>
            <a:r>
              <a:rPr lang="fr-FR" sz="1800" kern="100" dirty="0">
                <a:latin typeface="Calibri" panose="020F0502020204030204" pitchFamily="34" charset="0"/>
                <a:ea typeface="Calibri" panose="020F0502020204030204" pitchFamily="34" charset="0"/>
                <a:cs typeface="Times New Roman" panose="02020603050405020304" pitchFamily="18" charset="0"/>
              </a:rPr>
              <a:t>ïsme musulman</a:t>
            </a:r>
          </a:p>
          <a:p>
            <a:pPr algn="ctr">
              <a:lnSpc>
                <a:spcPct val="107000"/>
              </a:lnSpc>
              <a:spcAft>
                <a:spcPts val="800"/>
              </a:spcAft>
            </a:pPr>
            <a:r>
              <a:rPr lang="fr-FR" sz="1800" kern="100" dirty="0">
                <a:latin typeface="Calibri" panose="020F0502020204030204" pitchFamily="34" charset="0"/>
                <a:ea typeface="Calibri" panose="020F0502020204030204" pitchFamily="34" charset="0"/>
                <a:cs typeface="Times New Roman" panose="02020603050405020304" pitchFamily="18" charset="0"/>
              </a:rPr>
              <a:t>                                      pour les Juifs et pour les chrétiens,</a:t>
            </a:r>
          </a:p>
          <a:p>
            <a:pPr algn="ctr">
              <a:lnSpc>
                <a:spcPct val="107000"/>
              </a:lnSpc>
              <a:spcAft>
                <a:spcPts val="800"/>
              </a:spcAft>
            </a:pPr>
            <a:r>
              <a:rPr lang="fr-FR" sz="1800" kern="100" dirty="0">
                <a:latin typeface="Calibri" panose="020F0502020204030204" pitchFamily="34" charset="0"/>
                <a:ea typeface="Calibri" panose="020F0502020204030204" pitchFamily="34" charset="0"/>
                <a:cs typeface="Times New Roman" panose="02020603050405020304" pitchFamily="18" charset="0"/>
              </a:rPr>
              <a:t>           -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statut de dhimmi</a:t>
            </a:r>
          </a:p>
          <a:p>
            <a:pPr algn="ctr">
              <a:lnSpc>
                <a:spcPct val="107000"/>
              </a:lnSpc>
              <a:spcAft>
                <a:spcPts val="800"/>
              </a:spcAft>
            </a:pPr>
            <a:r>
              <a:rPr lang="fr-FR" sz="1800" kern="100" dirty="0">
                <a:latin typeface="Calibri" panose="020F0502020204030204" pitchFamily="34" charset="0"/>
                <a:ea typeface="Calibri" panose="020F0502020204030204" pitchFamily="34" charset="0"/>
                <a:cs typeface="Times New Roman" panose="02020603050405020304" pitchFamily="18" charset="0"/>
              </a:rPr>
              <a:t>                           - accusation de falsification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1999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5F965-337A-F4DC-2738-9ECF418F448B}"/>
              </a:ext>
            </a:extLst>
          </p:cNvPr>
          <p:cNvSpPr>
            <a:spLocks noGrp="1"/>
          </p:cNvSpPr>
          <p:nvPr>
            <p:ph type="title"/>
          </p:nvPr>
        </p:nvSpPr>
        <p:spPr>
          <a:xfrm>
            <a:off x="2231136" y="964691"/>
            <a:ext cx="7729728" cy="1395953"/>
          </a:xfrm>
        </p:spPr>
        <p:txBody>
          <a:bodyPr>
            <a:normAutofit fontScale="90000"/>
          </a:bodyPr>
          <a:lstStyle/>
          <a:p>
            <a:r>
              <a:rPr lang="fr-FR" dirty="0"/>
              <a:t>III. De la linguistique à l’antisémitisme en passant par la théorie des races</a:t>
            </a:r>
          </a:p>
        </p:txBody>
      </p:sp>
      <p:sp>
        <p:nvSpPr>
          <p:cNvPr id="3" name="Espace réservé du contenu 2">
            <a:extLst>
              <a:ext uri="{FF2B5EF4-FFF2-40B4-BE49-F238E27FC236}">
                <a16:creationId xmlns:a16="http://schemas.microsoft.com/office/drawing/2014/main" id="{22B0F532-E5F0-DF8E-FD5D-A30A1434B748}"/>
              </a:ext>
            </a:extLst>
          </p:cNvPr>
          <p:cNvSpPr>
            <a:spLocks noGrp="1"/>
          </p:cNvSpPr>
          <p:nvPr>
            <p:ph idx="1"/>
          </p:nvPr>
        </p:nvSpPr>
        <p:spPr/>
        <p:txBody>
          <a:bodyPr>
            <a:normAutofit fontScale="92500" lnSpcReduction="10000"/>
          </a:bodyPr>
          <a:lstStyle/>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i="1" kern="100" dirty="0">
                <a:effectLst/>
                <a:latin typeface="Calibri" panose="020F0502020204030204" pitchFamily="34" charset="0"/>
                <a:ea typeface="Calibri" panose="020F0502020204030204" pitchFamily="34" charset="0"/>
                <a:cs typeface="Times New Roman" panose="02020603050405020304" pitchFamily="18" charset="0"/>
              </a:rPr>
              <a:t>Les missionnaires du christianisme avaient fini par dire en substance : ‘vous n’avez pas le droit de vivre parmi nous si vous restez juifs’. Après eux, les dirigeants séculiers avaient proclamé : ‘vous n’avez pas le droit de vivre parmi nous’. Enfin les nazis allemands décrétèrent : ‘vous n’avez pas le droit de vivre’</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Raul </a:t>
            </a:r>
            <a:r>
              <a:rPr lang="fr-FR" sz="2800" kern="100" dirty="0" err="1">
                <a:effectLst/>
                <a:latin typeface="Calibri" panose="020F0502020204030204" pitchFamily="34" charset="0"/>
                <a:ea typeface="Calibri" panose="020F0502020204030204" pitchFamily="34" charset="0"/>
                <a:cs typeface="Times New Roman" panose="02020603050405020304" pitchFamily="18" charset="0"/>
              </a:rPr>
              <a:t>Hilberg</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 </a:t>
            </a:r>
            <a:r>
              <a:rPr lang="fr-FR" sz="2800" i="1" kern="100" dirty="0">
                <a:effectLst/>
                <a:latin typeface="Calibri" panose="020F0502020204030204" pitchFamily="34" charset="0"/>
                <a:ea typeface="Calibri" panose="020F0502020204030204" pitchFamily="34" charset="0"/>
                <a:cs typeface="Times New Roman" panose="02020603050405020304" pitchFamily="18" charset="0"/>
              </a:rPr>
              <a:t>La destruction des Juifs d’Europe</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Folio Gallimard, 2006, p.29-30</a:t>
            </a:r>
          </a:p>
          <a:p>
            <a:endParaRPr lang="fr-FR" dirty="0"/>
          </a:p>
        </p:txBody>
      </p:sp>
    </p:spTree>
    <p:extLst>
      <p:ext uri="{BB962C8B-B14F-4D97-AF65-F5344CB8AC3E}">
        <p14:creationId xmlns:p14="http://schemas.microsoft.com/office/powerpoint/2010/main" val="168833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7B574B-B134-EF6F-D0EB-96756BF978CD}"/>
              </a:ext>
            </a:extLst>
          </p:cNvPr>
          <p:cNvSpPr txBox="1"/>
          <p:nvPr/>
        </p:nvSpPr>
        <p:spPr>
          <a:xfrm>
            <a:off x="802433" y="923731"/>
            <a:ext cx="10328987" cy="4273029"/>
          </a:xfrm>
          <a:prstGeom prst="rect">
            <a:avLst/>
          </a:prstGeom>
          <a:noFill/>
        </p:spPr>
        <p:txBody>
          <a:bodyPr wrap="square" rtlCol="0">
            <a:spAutoFit/>
          </a:bodyPr>
          <a:lstStyle/>
          <a:p>
            <a:pPr>
              <a:lnSpc>
                <a:spcPct val="107000"/>
              </a:lnSpc>
              <a:spcAft>
                <a:spcPts val="800"/>
              </a:spcAft>
            </a:pP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1938-1939</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Préambule à la Shoah : le monde ferme ses portes devant les immigrants juifs</a:t>
            </a:r>
          </a:p>
          <a:p>
            <a:pPr>
              <a:lnSpc>
                <a:spcPct val="107000"/>
              </a:lnSpc>
              <a:spcAft>
                <a:spcPts val="800"/>
              </a:spcAf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b="1" kern="100" dirty="0">
                <a:latin typeface="Calibri" panose="020F0502020204030204" pitchFamily="34" charset="0"/>
                <a:ea typeface="Calibri" panose="020F0502020204030204" pitchFamily="34" charset="0"/>
                <a:cs typeface="Times New Roman" panose="02020603050405020304" pitchFamily="18" charset="0"/>
              </a:rPr>
              <a:t>            j</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uillet 1938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échec de la conférence d’Evian</a:t>
            </a:r>
          </a:p>
          <a:p>
            <a:pPr>
              <a:lnSpc>
                <a:spcPct val="107000"/>
              </a:lnSpc>
              <a:spcAft>
                <a:spcPts val="800"/>
              </a:spcAft>
            </a:pPr>
            <a:r>
              <a:rPr lang="fr-FR" sz="2800" b="1" kern="100" dirty="0">
                <a:latin typeface="Calibri" panose="020F0502020204030204" pitchFamily="34" charset="0"/>
                <a:ea typeface="Calibri" panose="020F0502020204030204" pitchFamily="34" charset="0"/>
                <a:cs typeface="Times New Roman" panose="02020603050405020304" pitchFamily="18" charset="0"/>
              </a:rPr>
              <a:t>            o</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ctobre 1938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la crise de </a:t>
            </a:r>
            <a:r>
              <a:rPr lang="fr-FR" sz="2800" kern="100" dirty="0" err="1">
                <a:effectLst/>
                <a:latin typeface="Calibri" panose="020F0502020204030204" pitchFamily="34" charset="0"/>
                <a:ea typeface="Calibri" panose="020F0502020204030204" pitchFamily="34" charset="0"/>
                <a:cs typeface="Times New Roman" panose="02020603050405020304" pitchFamily="18" charset="0"/>
              </a:rPr>
              <a:t>Zbonczyn</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(Pologne)</a:t>
            </a:r>
          </a:p>
          <a:p>
            <a:pPr>
              <a:lnSpc>
                <a:spcPct val="107000"/>
              </a:lnSpc>
              <a:spcAft>
                <a:spcPts val="800"/>
              </a:spcAft>
            </a:pPr>
            <a:r>
              <a:rPr lang="fr-FR" sz="2800" b="1" kern="100" dirty="0">
                <a:latin typeface="Calibri" panose="020F0502020204030204" pitchFamily="34" charset="0"/>
                <a:ea typeface="Calibri" panose="020F0502020204030204" pitchFamily="34" charset="0"/>
                <a:cs typeface="Times New Roman" panose="02020603050405020304" pitchFamily="18" charset="0"/>
              </a:rPr>
              <a:t>            m</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ars-mai 1939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l’odyssée du </a:t>
            </a:r>
            <a:r>
              <a:rPr lang="fr-FR" sz="2800" i="1" kern="100" dirty="0">
                <a:effectLst/>
                <a:latin typeface="Calibri" panose="020F0502020204030204" pitchFamily="34" charset="0"/>
                <a:ea typeface="Calibri" panose="020F0502020204030204" pitchFamily="34" charset="0"/>
                <a:cs typeface="Times New Roman" panose="02020603050405020304" pitchFamily="18" charset="0"/>
              </a:rPr>
              <a:t>Saint-Louis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            mai 1939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le</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Livre blanc britannique sur l’immigration juive en Palestine   </a:t>
            </a:r>
          </a:p>
        </p:txBody>
      </p:sp>
    </p:spTree>
    <p:extLst>
      <p:ext uri="{BB962C8B-B14F-4D97-AF65-F5344CB8AC3E}">
        <p14:creationId xmlns:p14="http://schemas.microsoft.com/office/powerpoint/2010/main" val="244584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0339E-0FAA-9204-1978-E510CD18FCA0}"/>
              </a:ext>
            </a:extLst>
          </p:cNvPr>
          <p:cNvSpPr>
            <a:spLocks noGrp="1"/>
          </p:cNvSpPr>
          <p:nvPr>
            <p:ph type="title"/>
          </p:nvPr>
        </p:nvSpPr>
        <p:spPr/>
        <p:txBody>
          <a:bodyPr/>
          <a:lstStyle/>
          <a:p>
            <a:r>
              <a:rPr lang="fr-FR" dirty="0"/>
              <a:t>IV. Le complotisme et les théories du complot juif</a:t>
            </a:r>
          </a:p>
        </p:txBody>
      </p:sp>
      <p:sp>
        <p:nvSpPr>
          <p:cNvPr id="3" name="Espace réservé du contenu 2">
            <a:extLst>
              <a:ext uri="{FF2B5EF4-FFF2-40B4-BE49-F238E27FC236}">
                <a16:creationId xmlns:a16="http://schemas.microsoft.com/office/drawing/2014/main" id="{ED02F0CE-AA63-1A3F-9954-F3F4B9510137}"/>
              </a:ext>
            </a:extLst>
          </p:cNvPr>
          <p:cNvSpPr>
            <a:spLocks noGrp="1"/>
          </p:cNvSpPr>
          <p:nvPr>
            <p:ph idx="1"/>
          </p:nvPr>
        </p:nvSpPr>
        <p:spPr/>
        <p:txBody>
          <a:bodyPr/>
          <a:lstStyle/>
          <a:p>
            <a:pPr marL="0" indent="0">
              <a:buNone/>
            </a:pP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Des </a:t>
            </a:r>
            <a:r>
              <a:rPr lang="fr-FR" sz="2800" i="1" kern="100" dirty="0">
                <a:effectLst/>
                <a:latin typeface="Calibri" panose="020F0502020204030204" pitchFamily="34" charset="0"/>
                <a:ea typeface="Calibri" panose="020F0502020204030204" pitchFamily="34" charset="0"/>
                <a:cs typeface="Times New Roman" panose="02020603050405020304" pitchFamily="18" charset="0"/>
              </a:rPr>
              <a:t>Protocoles des Sages de Sion</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(1903) </a:t>
            </a:r>
          </a:p>
          <a:p>
            <a:pPr marL="0" indent="0">
              <a:buNone/>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au négationnisme : </a:t>
            </a:r>
          </a:p>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un « grand récit » antisioniste, </a:t>
            </a:r>
          </a:p>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commencé avant la Shoah et continué après elle</a:t>
            </a:r>
          </a:p>
          <a:p>
            <a:endParaRPr lang="fr-FR" dirty="0"/>
          </a:p>
        </p:txBody>
      </p:sp>
    </p:spTree>
    <p:extLst>
      <p:ext uri="{BB962C8B-B14F-4D97-AF65-F5344CB8AC3E}">
        <p14:creationId xmlns:p14="http://schemas.microsoft.com/office/powerpoint/2010/main" val="259635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E6A66454-17AD-B6D4-A7CF-A333D0583CDA}"/>
              </a:ext>
            </a:extLst>
          </p:cNvPr>
          <p:cNvPicPr>
            <a:picLocks noChangeAspect="1"/>
          </p:cNvPicPr>
          <p:nvPr/>
        </p:nvPicPr>
        <p:blipFill rotWithShape="1">
          <a:blip r:embed="rId2"/>
          <a:srcRect l="5391" r="70602"/>
          <a:stretch/>
        </p:blipFill>
        <p:spPr>
          <a:xfrm>
            <a:off x="2659223" y="222485"/>
            <a:ext cx="2052735" cy="6413029"/>
          </a:xfrm>
          <a:prstGeom prst="rect">
            <a:avLst/>
          </a:prstGeom>
        </p:spPr>
      </p:pic>
      <p:sp>
        <p:nvSpPr>
          <p:cNvPr id="4" name="Espace réservé du texte 3">
            <a:extLst>
              <a:ext uri="{FF2B5EF4-FFF2-40B4-BE49-F238E27FC236}">
                <a16:creationId xmlns:a16="http://schemas.microsoft.com/office/drawing/2014/main" id="{05FA302A-C45D-B151-3025-C966F6BCB499}"/>
              </a:ext>
            </a:extLst>
          </p:cNvPr>
          <p:cNvSpPr>
            <a:spLocks noGrp="1"/>
          </p:cNvSpPr>
          <p:nvPr>
            <p:ph type="body" sz="half" idx="2"/>
          </p:nvPr>
        </p:nvSpPr>
        <p:spPr>
          <a:xfrm>
            <a:off x="6878359" y="2638044"/>
            <a:ext cx="4492932" cy="3263206"/>
          </a:xfrm>
        </p:spPr>
        <p:txBody>
          <a:bodyPr vert="horz" lIns="91440" tIns="45720" rIns="91440" bIns="45720" rtlCol="0">
            <a:normAutofit/>
          </a:bodyPr>
          <a:lstStyle/>
          <a:p>
            <a:pPr algn="l"/>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t>
            </a:r>
            <a:r>
              <a:rPr lang="fr-FR" sz="2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Times </a:t>
            </a:r>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Londres, 16 août 1921, indique aux lecteurs britanniques que les </a:t>
            </a:r>
            <a:r>
              <a:rPr lang="fr-FR" sz="2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Protocoles </a:t>
            </a:r>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sont un faux</a:t>
            </a: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103191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7E3C33F-3074-B79A-FC5F-25A1C6D57ABA}"/>
              </a:ext>
            </a:extLst>
          </p:cNvPr>
          <p:cNvSpPr txBox="1"/>
          <p:nvPr/>
        </p:nvSpPr>
        <p:spPr>
          <a:xfrm>
            <a:off x="278363" y="93307"/>
            <a:ext cx="11635273" cy="7445693"/>
          </a:xfrm>
          <a:prstGeom prst="rect">
            <a:avLst/>
          </a:prstGeom>
          <a:noFill/>
        </p:spPr>
        <p:txBody>
          <a:bodyPr wrap="square" rtlCol="0">
            <a:spAutoFit/>
          </a:bodyPr>
          <a:lstStyle/>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Extrait de Adolf Hitler : </a:t>
            </a:r>
            <a:r>
              <a:rPr lang="fr-FR" sz="2000" i="1" kern="100" dirty="0">
                <a:effectLst/>
                <a:latin typeface="Calibri" panose="020F0502020204030204" pitchFamily="34" charset="0"/>
                <a:ea typeface="Calibri" panose="020F0502020204030204" pitchFamily="34" charset="0"/>
                <a:cs typeface="Times New Roman" panose="02020603050405020304" pitchFamily="18" charset="0"/>
              </a:rPr>
              <a:t>Mein Kampf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(traduction française), Paris, Nouvelles Editions latines,  1934 [</a:t>
            </a:r>
            <a:r>
              <a:rPr lang="fr-FR"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Mon combat (ebooksgratuits.com)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La domination du Juif paraît maintenant si assurée dans l’État qu’il ose non seulement recommencer à se donner ouvertement pour Juif, mais confesser sans réserve ses conceptions ethniques et politiques jusque dans leurs dernières conséquences. Une partie de sa race se reconnaît ouvertement pour un peuple étranger, non sans d’ailleurs commettre un nouveau mensonge. Car lorsque le sionisme cherche à faire croire au reste du monde que la conscience nationale des Juifs trouverait satisfaction dans la création d’un État palestinien, les Juifs dupent encore une fois les sots </a:t>
            </a:r>
            <a:r>
              <a:rPr lang="fr-FR" sz="2000" i="1" kern="100" dirty="0" err="1">
                <a:effectLst/>
                <a:latin typeface="Calibri" panose="020F0502020204030204" pitchFamily="34" charset="0"/>
                <a:ea typeface="Calibri" panose="020F0502020204030204" pitchFamily="34" charset="0"/>
                <a:cs typeface="Times New Roman" panose="02020603050405020304" pitchFamily="18" charset="0"/>
              </a:rPr>
              <a:t>goïmes</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[les non-Juifs] de la façon la plus patente. Ils n’ont pas du tout l’intention d’édifier en Palestine un État juif pour aller s’y fixer ; ils ont simplement en vue d’y établir l’organisation centrale de leur entreprise charlatanesque d’internationalisme universel ; elle serait ainsi douée de droits de souveraineté et soustraite à l’intervention des autres États ; elle serait un lieu d’asile pour tous les gredins démasqués et une école supérieure pour les futurs bateleurs. Mais c’est un signe de leur croissante assurance, et aussi du sentiment qu’ils ont de leur sécurité, qu’au moment où une partie d’entre les Juifs singe hypocritement l’Allemand, le Français ou l’Anglais, l’autre, avec une franchise impudente, se proclame officiellement race juive. Le sans-gêne effrayant avec lequel ils se comportent à l’égard des ressortissants des autres peuples, montre combien le jour de la victoire leur paraît proche. » (p.570-571)</a:t>
            </a:r>
          </a:p>
          <a:p>
            <a:pPr>
              <a:lnSpc>
                <a:spcPct val="107000"/>
              </a:lnSpc>
              <a:spcAft>
                <a:spcPts val="800"/>
              </a:spcAft>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41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96D3D53-F8A2-4833-5558-DAFC71B3265B}"/>
              </a:ext>
            </a:extLst>
          </p:cNvPr>
          <p:cNvSpPr txBox="1"/>
          <p:nvPr/>
        </p:nvSpPr>
        <p:spPr>
          <a:xfrm>
            <a:off x="429208" y="541176"/>
            <a:ext cx="11420670" cy="4428520"/>
          </a:xfrm>
          <a:prstGeom prst="rect">
            <a:avLst/>
          </a:prstGeom>
          <a:noFill/>
        </p:spPr>
        <p:txBody>
          <a:bodyPr wrap="square" rtlCol="0">
            <a:spAutoFit/>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Suite extrait de Adolf Hitler : </a:t>
            </a:r>
            <a:r>
              <a:rPr lang="fr-FR" sz="2000" i="1" kern="100" dirty="0">
                <a:effectLst/>
                <a:latin typeface="Calibri" panose="020F0502020204030204" pitchFamily="34" charset="0"/>
                <a:ea typeface="Calibri" panose="020F0502020204030204" pitchFamily="34" charset="0"/>
                <a:cs typeface="Times New Roman" panose="02020603050405020304" pitchFamily="18" charset="0"/>
              </a:rPr>
              <a:t>Mein Kampf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(traduction française), Paris, Nouvelles Editions latines,  1934 [</a:t>
            </a:r>
            <a:r>
              <a:rPr lang="fr-FR"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Mon combat (ebooksgratuits.com)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Un grand mouvement qui s’était dessiné parmi eux [les Juifs] et qui avait pris à Vienne une certaine ampleur, mettait en relief d’une façon particulièrement frappante le caractère ethnique de la juiverie : je veux dire le sionisme. Il semblait bien, en vérité, qu’une minorité seulement de Juifs approuvait la position ainsi prise, tandis que la majorité la condamnait et en rejetait le principe. Mais, en y regardant de plus près, cette apparence s’évanouissait et n’était plus qu’un brouillard de mauvaises raisons inventées pour les besoins de la cause, pour ne pas dire des mensonges. Ceux qu’on appelait Juifs libéraux ne désavouaient pas, en effet, les Juifs sionistes comme n’étant pas leurs frères de race, mais seulement parce qu’ils confessaient publiquement leur judaïsme, avec un manque de sens pratique qui pouvait même être dangereux. Cela ne changeait rien à la solidarité qui les unissait tous. Ce combat fictif entre Juifs sionistes et Juifs libéraux me dégoûta bientôt ; il ne répondait à rien de réel, était donc un pur mensonge et cette supercherie était indigne de la noblesse et de la propreté morales dont se targuait sans cesse ce peuple. » (p.115-116)</a:t>
            </a:r>
          </a:p>
        </p:txBody>
      </p:sp>
    </p:spTree>
    <p:extLst>
      <p:ext uri="{BB962C8B-B14F-4D97-AF65-F5344CB8AC3E}">
        <p14:creationId xmlns:p14="http://schemas.microsoft.com/office/powerpoint/2010/main" val="296977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FA75D0-5117-72A0-B5F9-6F8D19108AD6}"/>
              </a:ext>
            </a:extLst>
          </p:cNvPr>
          <p:cNvSpPr txBox="1"/>
          <p:nvPr/>
        </p:nvSpPr>
        <p:spPr>
          <a:xfrm>
            <a:off x="362339" y="830424"/>
            <a:ext cx="11467322" cy="3914598"/>
          </a:xfrm>
          <a:prstGeom prst="rect">
            <a:avLst/>
          </a:prstGeom>
          <a:noFill/>
        </p:spPr>
        <p:txBody>
          <a:bodyPr wrap="square" rtlCol="0">
            <a:spAutoFit/>
          </a:bodyPr>
          <a:lstStyle/>
          <a:p>
            <a:pPr algn="ctr">
              <a:lnSpc>
                <a:spcPct val="107000"/>
              </a:lnSpc>
              <a:spcAft>
                <a:spcPts val="800"/>
              </a:spcAft>
            </a:pP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Débattre du conflit israélo-palestinien sans diaboliser le sionisme </a:t>
            </a:r>
          </a:p>
          <a:p>
            <a:pPr algn="ctr">
              <a:lnSpc>
                <a:spcPct val="107000"/>
              </a:lnSpc>
              <a:spcAft>
                <a:spcPts val="800"/>
              </a:spcAft>
            </a:pP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Le rapprochement judéo-chrétien depuis le concile Vatican II (196</a:t>
            </a:r>
            <a:r>
              <a:rPr lang="fr-FR" sz="2800" kern="100" dirty="0">
                <a:latin typeface="Calibri" panose="020F0502020204030204" pitchFamily="34" charset="0"/>
                <a:ea typeface="Calibri" panose="020F0502020204030204" pitchFamily="34" charset="0"/>
                <a:cs typeface="Times New Roman" panose="02020603050405020304" pitchFamily="18" charset="0"/>
              </a:rPr>
              <a:t>5)</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06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E5C16-213B-AA9A-062C-60D73A2876A6}"/>
              </a:ext>
            </a:extLst>
          </p:cNvPr>
          <p:cNvSpPr>
            <a:spLocks noGrp="1"/>
          </p:cNvSpPr>
          <p:nvPr>
            <p:ph type="title"/>
          </p:nvPr>
        </p:nvSpPr>
        <p:spPr>
          <a:xfrm>
            <a:off x="2231136" y="289249"/>
            <a:ext cx="7729728" cy="2108717"/>
          </a:xfrm>
        </p:spPr>
        <p:txBody>
          <a:bodyPr>
            <a:normAutofit/>
          </a:bodyPr>
          <a:lstStyle/>
          <a:p>
            <a:r>
              <a:rPr lang="fr-FR" dirty="0"/>
              <a:t>I. Antisémitisme : un mot daté (1879, Wilhelm marr ) et piégé (appartenant au vocabulaire de la théorie des races)</a:t>
            </a:r>
          </a:p>
        </p:txBody>
      </p:sp>
      <p:sp>
        <p:nvSpPr>
          <p:cNvPr id="3" name="Espace réservé du contenu 2">
            <a:extLst>
              <a:ext uri="{FF2B5EF4-FFF2-40B4-BE49-F238E27FC236}">
                <a16:creationId xmlns:a16="http://schemas.microsoft.com/office/drawing/2014/main" id="{598B5002-0FF9-ED15-8981-1D1D8225216E}"/>
              </a:ext>
            </a:extLst>
          </p:cNvPr>
          <p:cNvSpPr>
            <a:spLocks noGrp="1"/>
          </p:cNvSpPr>
          <p:nvPr>
            <p:ph idx="1"/>
          </p:nvPr>
        </p:nvSpPr>
        <p:spPr/>
        <p:txBody>
          <a:bodyPr>
            <a:normAutofit/>
          </a:bodyPr>
          <a:lstStyle/>
          <a:p>
            <a:pPr marL="0" indent="0">
              <a:buNone/>
            </a:pPr>
            <a:r>
              <a:rPr lang="fr-FR" sz="2400" dirty="0"/>
              <a:t>Judéophobie : un mot de 1882 à redécouvrir</a:t>
            </a:r>
          </a:p>
          <a:p>
            <a:pPr marL="0" indent="0">
              <a:buNone/>
            </a:pPr>
            <a:endParaRPr lang="fr-FR" sz="2400" dirty="0"/>
          </a:p>
          <a:p>
            <a:pPr marL="0" indent="0">
              <a:buNone/>
            </a:pPr>
            <a:r>
              <a:rPr lang="fr-FR" sz="2400" dirty="0"/>
              <a:t>Ce que la judéophobie n’est pas : </a:t>
            </a:r>
          </a:p>
          <a:p>
            <a:pPr marL="0" indent="0">
              <a:buNone/>
            </a:pPr>
            <a:r>
              <a:rPr lang="fr-FR" sz="2400" dirty="0"/>
              <a:t>	Le racisme</a:t>
            </a:r>
          </a:p>
          <a:p>
            <a:pPr marL="0" indent="0">
              <a:buNone/>
            </a:pPr>
            <a:r>
              <a:rPr lang="fr-FR" sz="2400" dirty="0"/>
              <a:t>	La xénophobie </a:t>
            </a:r>
          </a:p>
          <a:p>
            <a:pPr marL="0" indent="0">
              <a:buNone/>
            </a:pPr>
            <a:r>
              <a:rPr lang="fr-FR" sz="2400" dirty="0"/>
              <a:t>	L’intolérance religieuse </a:t>
            </a:r>
          </a:p>
        </p:txBody>
      </p:sp>
    </p:spTree>
    <p:extLst>
      <p:ext uri="{BB962C8B-B14F-4D97-AF65-F5344CB8AC3E}">
        <p14:creationId xmlns:p14="http://schemas.microsoft.com/office/powerpoint/2010/main" val="310610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BC7FDF2-897F-9E67-478C-CD1D00D722A7}"/>
              </a:ext>
            </a:extLst>
          </p:cNvPr>
          <p:cNvSpPr txBox="1"/>
          <p:nvPr/>
        </p:nvSpPr>
        <p:spPr>
          <a:xfrm>
            <a:off x="0" y="102636"/>
            <a:ext cx="12260424" cy="7144648"/>
          </a:xfrm>
          <a:prstGeom prst="rect">
            <a:avLst/>
          </a:prstGeom>
          <a:noFill/>
        </p:spPr>
        <p:txBody>
          <a:bodyPr wrap="square" rtlCol="0">
            <a:spAutoFit/>
          </a:bodyPr>
          <a:lstStyle/>
          <a:p>
            <a:pPr algn="ctr"/>
            <a:r>
              <a:rPr lang="fr-FR" sz="1800" dirty="0">
                <a:solidFill>
                  <a:srgbClr val="663300"/>
                </a:solidFill>
                <a:effectLst/>
                <a:latin typeface="Tahoma" panose="020B0604030504040204" pitchFamily="34" charset="0"/>
                <a:ea typeface="Times New Roman" panose="02020603050405020304" pitchFamily="18" charset="0"/>
              </a:rPr>
              <a:t>DÉCLARATION SUR LES RELATIONS DE L'ÉGLISE AVEC LES RELIGIONS </a:t>
            </a:r>
            <a:r>
              <a:rPr lang="fr-FR" sz="1800">
                <a:solidFill>
                  <a:srgbClr val="663300"/>
                </a:solidFill>
                <a:effectLst/>
                <a:latin typeface="Tahoma" panose="020B0604030504040204" pitchFamily="34" charset="0"/>
                <a:ea typeface="Times New Roman" panose="02020603050405020304" pitchFamily="18" charset="0"/>
              </a:rPr>
              <a:t>NO</a:t>
            </a:r>
            <a:r>
              <a:rPr lang="fr-FR">
                <a:solidFill>
                  <a:srgbClr val="663300"/>
                </a:solidFill>
                <a:latin typeface="Tahoma" panose="020B0604030504040204" pitchFamily="34" charset="0"/>
                <a:ea typeface="Times New Roman" panose="02020603050405020304" pitchFamily="18" charset="0"/>
              </a:rPr>
              <a:t>N CHRETIENNES </a:t>
            </a:r>
          </a:p>
          <a:p>
            <a:pPr algn="ctr"/>
            <a:r>
              <a:rPr lang="fr-FR">
                <a:solidFill>
                  <a:srgbClr val="663300"/>
                </a:solidFill>
                <a:latin typeface="Tahoma" panose="020B0604030504040204" pitchFamily="34" charset="0"/>
                <a:ea typeface="Times New Roman" panose="02020603050405020304" pitchFamily="18" charset="0"/>
              </a:rPr>
              <a:t> </a:t>
            </a:r>
            <a:r>
              <a:rPr lang="fr-FR" sz="1800" b="1" i="1">
                <a:solidFill>
                  <a:srgbClr val="663300"/>
                </a:solidFill>
                <a:effectLst/>
                <a:latin typeface="Tahoma" panose="020B0604030504040204" pitchFamily="34" charset="0"/>
                <a:ea typeface="Times New Roman" panose="02020603050405020304" pitchFamily="18" charset="0"/>
              </a:rPr>
              <a:t>NOSTRA AETATE</a:t>
            </a:r>
          </a:p>
          <a:p>
            <a:pPr algn="ctr"/>
            <a:endParaRPr lang="fr-FR" sz="18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a:t>
            </a:r>
            <a:r>
              <a:rPr lang="fr-FR" sz="1400" b="1" i="1" dirty="0">
                <a:solidFill>
                  <a:srgbClr val="000000"/>
                </a:solidFill>
                <a:effectLst/>
                <a:latin typeface="Tahoma" panose="020B0604030504040204" pitchFamily="34" charset="0"/>
                <a:ea typeface="Times New Roman" panose="02020603050405020304" pitchFamily="18" charset="0"/>
              </a:rPr>
              <a:t> 4. La religion juive</a:t>
            </a:r>
            <a:r>
              <a:rPr lang="fr-FR" sz="1400" dirty="0">
                <a:solidFill>
                  <a:srgbClr val="000000"/>
                </a:solidFill>
                <a:effectLst/>
                <a:latin typeface="Tahoma" panose="020B0604030504040204" pitchFamily="34" charset="0"/>
                <a:ea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Scrutant le mystère de l’Église, le saint Concile rappelle le lien qui relie spirituellement le peuple du Nouveau à la lignée d’Abraham.</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L’Église du Christ, en effet, reconnaît que les prémices de sa foi et de son élection se trouvent, selon le mystère divin du salut, chez les patriarches, Moïse et les prophètes. Elle confesse que tous les fidèles du Christ, fils d’Abraham selon la foi, sont inclus dans la vocation de ce patriarche, et que le salut de l’Église est mystérieusement préfiguré dans la sortie du peuple élu hors de la terre de servitude. C’est pourquoi l’Église ne peut oublier qu’elle a reçu la révélation de l’Ancien Testament par ce peuple avec lequel Dieu, dans sa miséricorde indicible, a daigné conclure l’antique Alliance, et qu’elle se nourrit de la racine de l’olivier franc sur lequel ont été greffés les rameaux de l’olivier sauvage que sont les Gentils. L’Église croit, en effet, que le Christ, notre paix, a réconcilié les Juifs et les Gentils par sa croix et en lui-même, des deux, a fait un seul.</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L’Église a toujours devant les yeux les paroles de l’apôtre Paul sur ceux de sa race « à qui appartiennent l’adoption filiale, la gloire, les alliances, la législation, le culte, les promesses et les patriarches, et de qui est né, selon la chair, le Christ » (</a:t>
            </a:r>
            <a:r>
              <a:rPr lang="fr-FR" sz="1400" i="1" dirty="0" err="1">
                <a:solidFill>
                  <a:srgbClr val="000000"/>
                </a:solidFill>
                <a:effectLst/>
                <a:latin typeface="Tahoma" panose="020B0604030504040204" pitchFamily="34" charset="0"/>
                <a:ea typeface="Times New Roman" panose="02020603050405020304" pitchFamily="18" charset="0"/>
              </a:rPr>
              <a:t>Rm</a:t>
            </a:r>
            <a:r>
              <a:rPr lang="fr-FR" sz="1400" dirty="0">
                <a:solidFill>
                  <a:srgbClr val="000000"/>
                </a:solidFill>
                <a:effectLst/>
                <a:latin typeface="Tahoma" panose="020B0604030504040204" pitchFamily="34" charset="0"/>
                <a:ea typeface="Times New Roman" panose="02020603050405020304" pitchFamily="18" charset="0"/>
              </a:rPr>
              <a:t> 9, 4-5), le Fils de la Vierge Marie. Elle rappelle aussi que les Apôtres, fondements et colonnes de l’Église, sont nés du peuple juif, ainsi qu’un grand nombre des premiers disciples qui annoncèrent au monde l’Évangile du Christ.</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Selon le témoignage de l’Écriture Sainte, Jérusalem n’a pas reconnu le temps où elle fut visitée ; les Juifs, en grande partie, n’acceptèrent pas l’Évangile, et même nombreux furent ceux qui s’opposèrent à sa diffusion. Néanmoins, selon l’Apôtre, les Juifs restent encore, à cause de leurs pères, très chers à Dieu, dont les dons et l’appel sont sans repentance. Avec les prophètes et le même Apôtre, l’Église attend le jour, connu de Dieu seul, où tous les peuples invoqueront le Seigneur d’une seule voix et « le serviront sous un même joug » (</a:t>
            </a:r>
            <a:r>
              <a:rPr lang="fr-FR" sz="1400" i="1" dirty="0">
                <a:solidFill>
                  <a:srgbClr val="000000"/>
                </a:solidFill>
                <a:effectLst/>
                <a:latin typeface="Tahoma" panose="020B0604030504040204" pitchFamily="34" charset="0"/>
                <a:ea typeface="Times New Roman" panose="02020603050405020304" pitchFamily="18" charset="0"/>
              </a:rPr>
              <a:t>So</a:t>
            </a:r>
            <a:r>
              <a:rPr lang="fr-FR" sz="1400" dirty="0">
                <a:solidFill>
                  <a:srgbClr val="000000"/>
                </a:solidFill>
                <a:effectLst/>
                <a:latin typeface="Tahoma" panose="020B0604030504040204" pitchFamily="34" charset="0"/>
                <a:ea typeface="Times New Roman" panose="02020603050405020304" pitchFamily="18" charset="0"/>
              </a:rPr>
              <a:t> 3, 9).</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Du fait d’un si grand patrimoine spirituel, commun aux chrétiens et aux Juifs, le saint Concile veut encourager et recommander la connaissance et l’estime mutuelles, qui naîtront surtout d’études bibliques et théologiques, ainsi que d’un dialogue fraternel. Encore que des autorités juives, avec leurs partisans, aient poussé à la mort du Christ, ce qui a été commis durant sa Passion ne peut être imputé ni indistinctement à tous les Juifs vivant alors, ni aux Juifs de notre temps. S’il est vrai que l’Église est le nouveau Peuple de Dieu, les Juifs ne doivent pas, pour autant, être présentés comme réprouvés par Dieu ni maudits, comme si cela découlait de la Sainte Écriture. Que tous donc aient soin, dans la catéchèse et la prédication de la Parole de Dieu, de n’enseigner quoi que ce soit qui ne soit conforme à la vérité de l’Évangile et à l’esprit du Christ.</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En outre, l’Église, qui réprouve toutes les persécutions contre tous les hommes, quels qu’ils soient, ne pouvant oublier le patrimoine qu’elle a en commun avec les Juifs, et poussée, non pas par des motifs politiques, mais par la charité religieuse de l’Évangile, déplore les haines, les persécutions et les manifestations d’antisémitisme, qui, quels que soient leur époque et leurs auteurs, ont été dirigées contre les Juifs.</a:t>
            </a:r>
            <a:endParaRPr lang="fr-FR" sz="14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Tahoma" panose="020B0604030504040204" pitchFamily="34" charset="0"/>
                <a:ea typeface="Times New Roman" panose="02020603050405020304" pitchFamily="18" charset="0"/>
              </a:rPr>
              <a:t>D’ailleurs, comme l’Église l’a toujours tenu et comme elle le tient encore, le Christ, en vertu de son immense amour, s’est soumis volontairement à la Passion et à la mort à cause des péchés de tous les hommes et pour que tous les hommes obtiennent le salut. Le devoir de l’Église, dans sa prédication, est donc d’annoncer la croix du Christ comme signe de l’amour universel de Dieu et comme source de toute grâce.</a:t>
            </a:r>
            <a:endParaRPr lang="fr-FR" sz="1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9964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BCC7A7-130C-8ACC-FCCB-80B41096CDEE}"/>
              </a:ext>
            </a:extLst>
          </p:cNvPr>
          <p:cNvSpPr>
            <a:spLocks noGrp="1"/>
          </p:cNvSpPr>
          <p:nvPr>
            <p:ph idx="1"/>
          </p:nvPr>
        </p:nvSpPr>
        <p:spPr>
          <a:xfrm>
            <a:off x="2231136" y="802434"/>
            <a:ext cx="7729728" cy="4937594"/>
          </a:xfrm>
        </p:spPr>
        <p:txBody>
          <a:bodyPr>
            <a:normAutofit/>
          </a:bodyPr>
          <a:lstStyle/>
          <a:p>
            <a:pPr marL="0" indent="0">
              <a:buNone/>
            </a:pPr>
            <a:r>
              <a:rPr lang="fr-FR" sz="3200" i="1" dirty="0"/>
              <a:t>« </a:t>
            </a:r>
            <a:r>
              <a:rPr lang="fr-FR" sz="3600" i="1" dirty="0"/>
              <a:t>Pourquoi les coiffeurs ? » </a:t>
            </a:r>
          </a:p>
          <a:p>
            <a:pPr marL="0" indent="0">
              <a:buNone/>
            </a:pPr>
            <a:endParaRPr lang="fr-FR" sz="2400" i="1" dirty="0"/>
          </a:p>
          <a:p>
            <a:pPr marL="0" indent="0">
              <a:buNone/>
            </a:pPr>
            <a:r>
              <a:rPr lang="fr-FR" sz="2400" dirty="0"/>
              <a:t>Justifier le préjugé par le préjugé ? </a:t>
            </a:r>
          </a:p>
          <a:p>
            <a:pPr marL="0" indent="0">
              <a:buNone/>
            </a:pPr>
            <a:r>
              <a:rPr lang="fr-FR" sz="2400" dirty="0"/>
              <a:t>Une analogie avec le préjugé machiste ? </a:t>
            </a:r>
          </a:p>
          <a:p>
            <a:pPr marL="0" indent="0">
              <a:buNone/>
            </a:pPr>
            <a:r>
              <a:rPr lang="fr-FR" sz="2400" dirty="0"/>
              <a:t>Rendre les victimes responsables de leur victimisation ? </a:t>
            </a:r>
          </a:p>
        </p:txBody>
      </p:sp>
    </p:spTree>
    <p:extLst>
      <p:ext uri="{BB962C8B-B14F-4D97-AF65-F5344CB8AC3E}">
        <p14:creationId xmlns:p14="http://schemas.microsoft.com/office/powerpoint/2010/main" val="276887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0B668318-C399-E981-356E-4E0CCE6EDDA0}"/>
              </a:ext>
            </a:extLst>
          </p:cNvPr>
          <p:cNvSpPr>
            <a:spLocks noGrp="1"/>
          </p:cNvSpPr>
          <p:nvPr>
            <p:ph idx="1"/>
          </p:nvPr>
        </p:nvSpPr>
        <p:spPr>
          <a:xfrm>
            <a:off x="798511" y="2093593"/>
            <a:ext cx="4475892" cy="3042547"/>
          </a:xfrm>
        </p:spPr>
        <p:txBody>
          <a:bodyPr>
            <a:normAutofit/>
          </a:bodyPr>
          <a:lstStyle/>
          <a:p>
            <a:pPr marL="0" indent="0">
              <a:buNone/>
            </a:pPr>
            <a:r>
              <a:rPr lang="en-US" sz="4400" dirty="0">
                <a:solidFill>
                  <a:srgbClr val="FFFFFF"/>
                </a:solidFill>
              </a:rPr>
              <a:t>“La judéophobie parle le language de </a:t>
            </a:r>
            <a:r>
              <a:rPr lang="en-US" sz="4400" dirty="0" err="1">
                <a:solidFill>
                  <a:srgbClr val="FFFFFF"/>
                </a:solidFill>
              </a:rPr>
              <a:t>chaque</a:t>
            </a:r>
            <a:r>
              <a:rPr lang="en-US" sz="4400" dirty="0">
                <a:solidFill>
                  <a:srgbClr val="FFFFFF"/>
                </a:solidFill>
              </a:rPr>
              <a:t> époque”</a:t>
            </a:r>
          </a:p>
        </p:txBody>
      </p:sp>
      <p:sp>
        <p:nvSpPr>
          <p:cNvPr id="1035" name="Rectangle 1034">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erre André Taguieff - Alchetron, The Free Social Encyclopedia">
            <a:extLst>
              <a:ext uri="{FF2B5EF4-FFF2-40B4-BE49-F238E27FC236}">
                <a16:creationId xmlns:a16="http://schemas.microsoft.com/office/drawing/2014/main" id="{87F3FC9E-2823-194F-2C5A-B91EB98F1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33" r="13133" b="-1"/>
          <a:stretch/>
        </p:blipFill>
        <p:spPr bwMode="auto">
          <a:xfrm>
            <a:off x="7248995" y="138094"/>
            <a:ext cx="3786962" cy="3370216"/>
          </a:xfrm>
          <a:prstGeom prst="rect">
            <a:avLst/>
          </a:prstGeom>
          <a:noFill/>
          <a:ln w="31750">
            <a:noFill/>
          </a:ln>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7B13DAC-A18A-1FE1-595F-3AD578FD9FFC}"/>
              </a:ext>
            </a:extLst>
          </p:cNvPr>
          <p:cNvSpPr txBox="1"/>
          <p:nvPr/>
        </p:nvSpPr>
        <p:spPr>
          <a:xfrm>
            <a:off x="8117633" y="3536302"/>
            <a:ext cx="4511266" cy="461665"/>
          </a:xfrm>
          <a:prstGeom prst="rect">
            <a:avLst/>
          </a:prstGeom>
          <a:noFill/>
        </p:spPr>
        <p:txBody>
          <a:bodyPr wrap="square" rtlCol="0">
            <a:spAutoFit/>
          </a:bodyPr>
          <a:lstStyle/>
          <a:p>
            <a:r>
              <a:rPr lang="fr-FR" sz="2400" dirty="0"/>
              <a:t>Pierre-André </a:t>
            </a:r>
            <a:r>
              <a:rPr lang="fr-FR" sz="2400" dirty="0" err="1"/>
              <a:t>Taguieff</a:t>
            </a:r>
            <a:endParaRPr lang="fr-FR" sz="2400" dirty="0"/>
          </a:p>
        </p:txBody>
      </p:sp>
      <p:sp>
        <p:nvSpPr>
          <p:cNvPr id="5" name="ZoneTexte 4">
            <a:extLst>
              <a:ext uri="{FF2B5EF4-FFF2-40B4-BE49-F238E27FC236}">
                <a16:creationId xmlns:a16="http://schemas.microsoft.com/office/drawing/2014/main" id="{AE667917-707B-5A2F-91DC-122A542915E8}"/>
              </a:ext>
            </a:extLst>
          </p:cNvPr>
          <p:cNvSpPr txBox="1"/>
          <p:nvPr/>
        </p:nvSpPr>
        <p:spPr>
          <a:xfrm>
            <a:off x="6733032" y="4094912"/>
            <a:ext cx="4511266" cy="2308324"/>
          </a:xfrm>
          <a:prstGeom prst="rect">
            <a:avLst/>
          </a:prstGeom>
          <a:noFill/>
        </p:spPr>
        <p:txBody>
          <a:bodyPr wrap="square" rtlCol="0">
            <a:spAutoFit/>
          </a:bodyPr>
          <a:lstStyle/>
          <a:p>
            <a:r>
              <a:rPr lang="fr-FR" sz="2400" dirty="0"/>
              <a:t>Né en 1946</a:t>
            </a:r>
          </a:p>
          <a:p>
            <a:endParaRPr lang="fr-FR" sz="2400" dirty="0"/>
          </a:p>
          <a:p>
            <a:r>
              <a:rPr lang="fr-FR" sz="2400" dirty="0"/>
              <a:t>Chercheur au CNRS </a:t>
            </a:r>
          </a:p>
          <a:p>
            <a:endParaRPr lang="fr-FR" sz="2400" dirty="0"/>
          </a:p>
          <a:p>
            <a:r>
              <a:rPr lang="fr-FR" sz="2400" dirty="0"/>
              <a:t>Connu pour ses ouvrages sur le racisme et l’antisémitisme</a:t>
            </a:r>
          </a:p>
        </p:txBody>
      </p:sp>
    </p:spTree>
    <p:extLst>
      <p:ext uri="{BB962C8B-B14F-4D97-AF65-F5344CB8AC3E}">
        <p14:creationId xmlns:p14="http://schemas.microsoft.com/office/powerpoint/2010/main" val="264544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7F73E-14D0-0D8A-5A8A-93B75D85DF2E}"/>
              </a:ext>
            </a:extLst>
          </p:cNvPr>
          <p:cNvSpPr>
            <a:spLocks noGrp="1"/>
          </p:cNvSpPr>
          <p:nvPr>
            <p:ph type="title"/>
          </p:nvPr>
        </p:nvSpPr>
        <p:spPr/>
        <p:txBody>
          <a:bodyPr>
            <a:normAutofit/>
          </a:bodyPr>
          <a:lstStyle/>
          <a:p>
            <a:r>
              <a:rPr lang="fr-FR" dirty="0"/>
              <a:t>II. </a:t>
            </a:r>
            <a:r>
              <a:rPr lang="fr-FR" dirty="0" err="1"/>
              <a:t>L’antijudaÏsme</a:t>
            </a:r>
            <a:r>
              <a:rPr lang="fr-FR" dirty="0"/>
              <a:t> : une polémique contre la religion juive</a:t>
            </a:r>
          </a:p>
        </p:txBody>
      </p:sp>
      <p:sp>
        <p:nvSpPr>
          <p:cNvPr id="3" name="Espace réservé du contenu 2">
            <a:extLst>
              <a:ext uri="{FF2B5EF4-FFF2-40B4-BE49-F238E27FC236}">
                <a16:creationId xmlns:a16="http://schemas.microsoft.com/office/drawing/2014/main" id="{5D37B4C2-1028-81F5-0B5E-41266163237D}"/>
              </a:ext>
            </a:extLst>
          </p:cNvPr>
          <p:cNvSpPr>
            <a:spLocks noGrp="1"/>
          </p:cNvSpPr>
          <p:nvPr>
            <p:ph idx="1"/>
          </p:nvPr>
        </p:nvSpPr>
        <p:spPr/>
        <p:txBody>
          <a:bodyPr>
            <a:normAutofit/>
          </a:bodyPr>
          <a:lstStyle/>
          <a:p>
            <a:pPr marL="0" indent="0">
              <a:buNone/>
            </a:pPr>
            <a:r>
              <a:rPr lang="fr-FR" sz="2400" dirty="0"/>
              <a:t>Un antijudaïsme païen (plutôt marginal) à Rome, à Alexandrie</a:t>
            </a:r>
          </a:p>
          <a:p>
            <a:pPr marL="0" indent="0">
              <a:buNone/>
            </a:pPr>
            <a:endParaRPr lang="fr-FR" sz="2400" dirty="0"/>
          </a:p>
          <a:p>
            <a:pPr marL="0" indent="0">
              <a:buNone/>
            </a:pPr>
            <a:r>
              <a:rPr lang="fr-FR" sz="2400" dirty="0"/>
              <a:t>L’antijudaïsme chrétien</a:t>
            </a:r>
          </a:p>
          <a:p>
            <a:pPr marL="0" indent="0">
              <a:buNone/>
            </a:pPr>
            <a:r>
              <a:rPr lang="fr-FR" sz="2400" dirty="0"/>
              <a:t>Une « théologie de la substitution » : l’Eglise est le «Verus Israël »</a:t>
            </a:r>
          </a:p>
        </p:txBody>
      </p:sp>
    </p:spTree>
    <p:extLst>
      <p:ext uri="{BB962C8B-B14F-4D97-AF65-F5344CB8AC3E}">
        <p14:creationId xmlns:p14="http://schemas.microsoft.com/office/powerpoint/2010/main" val="347400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Accusation de meurtre rituel contre les Juifs">
            <a:extLst>
              <a:ext uri="{FF2B5EF4-FFF2-40B4-BE49-F238E27FC236}">
                <a16:creationId xmlns:a16="http://schemas.microsoft.com/office/drawing/2014/main" id="{96E0D7BD-A9F4-63C2-CAAD-4C56E9D704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7" r="2" b="2"/>
          <a:stretch/>
        </p:blipFill>
        <p:spPr bwMode="auto">
          <a:xfrm>
            <a:off x="20" y="10"/>
            <a:ext cx="5075833"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a:extLst>
              <a:ext uri="{FF2B5EF4-FFF2-40B4-BE49-F238E27FC236}">
                <a16:creationId xmlns:a16="http://schemas.microsoft.com/office/drawing/2014/main" id="{A0BFAE4F-39B8-0612-BD87-1E11940576D2}"/>
              </a:ext>
            </a:extLst>
          </p:cNvPr>
          <p:cNvSpPr>
            <a:spLocks noGrp="1"/>
          </p:cNvSpPr>
          <p:nvPr>
            <p:ph type="body" sz="half" idx="2"/>
          </p:nvPr>
        </p:nvSpPr>
        <p:spPr>
          <a:xfrm>
            <a:off x="6096000" y="1147794"/>
            <a:ext cx="5925310" cy="3255252"/>
          </a:xfrm>
        </p:spPr>
        <p:txBody>
          <a:bodyPr vert="horz" lIns="91440" tIns="45720" rIns="91440" bIns="45720" rtlCol="0">
            <a:normAutofit/>
          </a:bodyPr>
          <a:lstStyle/>
          <a:p>
            <a:pPr algn="l"/>
            <a:r>
              <a:rPr lang="en-US" sz="2400" dirty="0">
                <a:solidFill>
                  <a:schemeClr val="tx1">
                    <a:lumMod val="85000"/>
                    <a:lumOff val="15000"/>
                  </a:schemeClr>
                </a:solidFill>
              </a:rPr>
              <a:t>Au XIIIème siècle, accusation de crime rituel</a:t>
            </a:r>
          </a:p>
          <a:p>
            <a:pPr algn="l"/>
            <a:endParaRPr lang="en-US" sz="2400" dirty="0">
              <a:solidFill>
                <a:schemeClr val="tx1">
                  <a:lumMod val="85000"/>
                  <a:lumOff val="15000"/>
                </a:schemeClr>
              </a:solidFill>
            </a:endParaRPr>
          </a:p>
          <a:p>
            <a:pPr algn="l"/>
            <a:r>
              <a:rPr lang="fr-FR" sz="2400" kern="100" dirty="0">
                <a:solidFill>
                  <a:schemeClr val="tx1"/>
                </a:solidFill>
                <a:effectLst/>
                <a:latin typeface="+mj-lt"/>
                <a:ea typeface="Calibri" panose="020F0502020204030204" pitchFamily="34" charset="0"/>
                <a:cs typeface="Times New Roman" panose="02020603050405020304" pitchFamily="18" charset="0"/>
              </a:rPr>
              <a:t>Représentation du crime rituel supposé contre Simon de Trente</a:t>
            </a:r>
            <a:r>
              <a:rPr lang="fr-FR" sz="2400" i="1" kern="100" dirty="0">
                <a:solidFill>
                  <a:schemeClr val="tx1"/>
                </a:solidFill>
                <a:effectLst/>
                <a:latin typeface="+mj-lt"/>
                <a:ea typeface="Calibri" panose="020F0502020204030204" pitchFamily="34" charset="0"/>
                <a:cs typeface="Times New Roman" panose="02020603050405020304" pitchFamily="18" charset="0"/>
              </a:rPr>
              <a:t>, </a:t>
            </a:r>
            <a:r>
              <a:rPr lang="fr-FR" sz="2400" i="1" kern="100" dirty="0" err="1">
                <a:solidFill>
                  <a:schemeClr val="tx1"/>
                </a:solidFill>
                <a:latin typeface="+mj-lt"/>
                <a:ea typeface="Calibri" panose="020F0502020204030204" pitchFamily="34" charset="0"/>
                <a:cs typeface="Times New Roman" panose="02020603050405020304" pitchFamily="18" charset="0"/>
              </a:rPr>
              <a:t>Weltchronik</a:t>
            </a:r>
            <a:r>
              <a:rPr lang="fr-FR" sz="2400" kern="100" dirty="0">
                <a:solidFill>
                  <a:schemeClr val="tx1"/>
                </a:solidFill>
                <a:latin typeface="+mj-lt"/>
                <a:ea typeface="Calibri" panose="020F0502020204030204" pitchFamily="34" charset="0"/>
                <a:cs typeface="Times New Roman" panose="02020603050405020304" pitchFamily="18" charset="0"/>
              </a:rPr>
              <a:t> de Hartmann </a:t>
            </a:r>
            <a:r>
              <a:rPr lang="fr-FR" sz="2400" kern="100" dirty="0" err="1">
                <a:solidFill>
                  <a:schemeClr val="tx1"/>
                </a:solidFill>
                <a:latin typeface="+mj-lt"/>
                <a:ea typeface="Calibri" panose="020F0502020204030204" pitchFamily="34" charset="0"/>
                <a:cs typeface="Times New Roman" panose="02020603050405020304" pitchFamily="18" charset="0"/>
              </a:rPr>
              <a:t>Schedel</a:t>
            </a:r>
            <a:r>
              <a:rPr lang="fr-FR" sz="2400" kern="100" dirty="0">
                <a:solidFill>
                  <a:schemeClr val="tx1"/>
                </a:solidFill>
                <a:latin typeface="+mj-lt"/>
                <a:ea typeface="Calibri" panose="020F0502020204030204" pitchFamily="34" charset="0"/>
                <a:cs typeface="Times New Roman" panose="02020603050405020304" pitchFamily="18" charset="0"/>
              </a:rPr>
              <a:t>, 1493</a:t>
            </a:r>
            <a:endParaRPr lang="en-US" sz="2400" dirty="0">
              <a:solidFill>
                <a:schemeClr val="tx1"/>
              </a:solidFill>
              <a:latin typeface="+mj-lt"/>
            </a:endParaRPr>
          </a:p>
        </p:txBody>
      </p:sp>
    </p:spTree>
    <p:extLst>
      <p:ext uri="{BB962C8B-B14F-4D97-AF65-F5344CB8AC3E}">
        <p14:creationId xmlns:p14="http://schemas.microsoft.com/office/powerpoint/2010/main" val="8003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98" name="Picture 2" descr="Los judíos de Passau representados como profanar Host. Xilografía ...">
            <a:extLst>
              <a:ext uri="{FF2B5EF4-FFF2-40B4-BE49-F238E27FC236}">
                <a16:creationId xmlns:a16="http://schemas.microsoft.com/office/drawing/2014/main" id="{3E88E046-AF09-2284-BE10-7E69A6E5B1E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787" r="5046"/>
          <a:stretch/>
        </p:blipFill>
        <p:spPr bwMode="auto">
          <a:xfrm>
            <a:off x="20" y="885824"/>
            <a:ext cx="6086621" cy="59721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a:extLst>
              <a:ext uri="{FF2B5EF4-FFF2-40B4-BE49-F238E27FC236}">
                <a16:creationId xmlns:a16="http://schemas.microsoft.com/office/drawing/2014/main" id="{BEF1DFB8-9328-B80A-941F-2742A137EC8D}"/>
              </a:ext>
            </a:extLst>
          </p:cNvPr>
          <p:cNvSpPr>
            <a:spLocks noGrp="1"/>
          </p:cNvSpPr>
          <p:nvPr>
            <p:ph type="body" sz="half" idx="2"/>
          </p:nvPr>
        </p:nvSpPr>
        <p:spPr>
          <a:xfrm>
            <a:off x="6882205" y="283935"/>
            <a:ext cx="4486656" cy="3255252"/>
          </a:xfrm>
        </p:spPr>
        <p:txBody>
          <a:bodyPr vert="horz" lIns="91440" tIns="45720" rIns="91440" bIns="45720" rtlCol="0">
            <a:noAutofit/>
          </a:bodyPr>
          <a:lstStyle/>
          <a:p>
            <a:pPr algn="l"/>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Profanation supposée d’hosties par les Juifs de Passau</a:t>
            </a:r>
            <a:r>
              <a:rPr lang="fr-FR" sz="2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1477, gravure sur bois allemande du XVème siècle</a:t>
            </a:r>
          </a:p>
          <a:p>
            <a:pPr algn="l"/>
            <a:endParaRPr lang="fr-FR"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l"/>
            <a:r>
              <a:rPr lang="fr-F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hosties sont volées et transpercées au cours d’un rituel juif. On les retrouve et on montre qu’elles sont sacrées. Les Juifs coupables sont torturés, au moyen de pinces brûlantes, et décapités. Toute la communauté est expulsée avec les fers aux pieds et amenée au feu. Â la fin, les chrétiens s’agenouillent et prient.</a:t>
            </a:r>
            <a:endParaRPr lang="en-US" sz="2400" dirty="0">
              <a:solidFill>
                <a:schemeClr val="tx1"/>
              </a:solidFill>
            </a:endParaRPr>
          </a:p>
        </p:txBody>
      </p:sp>
      <p:sp>
        <p:nvSpPr>
          <p:cNvPr id="7" name="ZoneTexte 6">
            <a:extLst>
              <a:ext uri="{FF2B5EF4-FFF2-40B4-BE49-F238E27FC236}">
                <a16:creationId xmlns:a16="http://schemas.microsoft.com/office/drawing/2014/main" id="{2207CF92-C855-AE38-DF70-E1AA84AF86C0}"/>
              </a:ext>
            </a:extLst>
          </p:cNvPr>
          <p:cNvSpPr txBox="1"/>
          <p:nvPr/>
        </p:nvSpPr>
        <p:spPr>
          <a:xfrm>
            <a:off x="209550" y="200025"/>
            <a:ext cx="5476875" cy="461665"/>
          </a:xfrm>
          <a:prstGeom prst="rect">
            <a:avLst/>
          </a:prstGeom>
          <a:noFill/>
        </p:spPr>
        <p:txBody>
          <a:bodyPr wrap="square" rtlCol="0">
            <a:spAutoFit/>
          </a:bodyPr>
          <a:lstStyle/>
          <a:p>
            <a:r>
              <a:rPr lang="fr-FR" sz="2400" dirty="0"/>
              <a:t>XIIIème siècle : l’accusation de crime rituel </a:t>
            </a:r>
          </a:p>
        </p:txBody>
      </p:sp>
    </p:spTree>
    <p:extLst>
      <p:ext uri="{BB962C8B-B14F-4D97-AF65-F5344CB8AC3E}">
        <p14:creationId xmlns:p14="http://schemas.microsoft.com/office/powerpoint/2010/main" val="107226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2" name="Picture 2" descr="Hebraica: Documents D'Art Juif. Orfèvrerie. Peinture | Henri Guttman ...">
            <a:extLst>
              <a:ext uri="{FF2B5EF4-FFF2-40B4-BE49-F238E27FC236}">
                <a16:creationId xmlns:a16="http://schemas.microsoft.com/office/drawing/2014/main" id="{549DB0CF-D6C8-5734-F280-B8D569F2A36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30195" r="10562" b="-1"/>
          <a:stretch/>
        </p:blipFill>
        <p:spPr bwMode="auto">
          <a:xfrm>
            <a:off x="20" y="10"/>
            <a:ext cx="7931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a:extLst>
              <a:ext uri="{FF2B5EF4-FFF2-40B4-BE49-F238E27FC236}">
                <a16:creationId xmlns:a16="http://schemas.microsoft.com/office/drawing/2014/main" id="{CA4D2029-5C1F-BBC9-2B4E-9834C6994B15}"/>
              </a:ext>
            </a:extLst>
          </p:cNvPr>
          <p:cNvSpPr>
            <a:spLocks noGrp="1"/>
          </p:cNvSpPr>
          <p:nvPr>
            <p:ph type="body" sz="half" idx="2"/>
          </p:nvPr>
        </p:nvSpPr>
        <p:spPr>
          <a:xfrm>
            <a:off x="7852394" y="2566047"/>
            <a:ext cx="4486656" cy="3255252"/>
          </a:xfrm>
        </p:spPr>
        <p:txBody>
          <a:bodyPr vert="horz" lIns="91440" tIns="45720" rIns="91440" bIns="45720" rtlCol="0">
            <a:normAutofit/>
          </a:bodyPr>
          <a:lstStyle/>
          <a:p>
            <a:pPr algn="l"/>
            <a:r>
              <a:rPr lang="fr-F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Peinture montrant une profanation supposée d’hosties par les Juifs de Passau en 1477</a:t>
            </a:r>
            <a:r>
              <a:rPr lang="fr-FR" sz="18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XVIème siècle, </a:t>
            </a:r>
            <a:r>
              <a:rPr lang="fr-FR"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Oberhausmuseum</a:t>
            </a:r>
            <a:r>
              <a:rPr lang="fr-F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Passau</a:t>
            </a: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79727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790D5D38-C57D-49FF-AD49-74EE9CDA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153" name="Rectangle 6152">
            <a:extLst>
              <a:ext uri="{FF2B5EF4-FFF2-40B4-BE49-F238E27FC236}">
                <a16:creationId xmlns:a16="http://schemas.microsoft.com/office/drawing/2014/main" id="{927823CD-9652-4764-A45D-9C4DE664B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6146" name="Picture 2" descr="Strasbourg massacre - February 14, 1349 | Important Events on February ...">
            <a:extLst>
              <a:ext uri="{FF2B5EF4-FFF2-40B4-BE49-F238E27FC236}">
                <a16:creationId xmlns:a16="http://schemas.microsoft.com/office/drawing/2014/main" id="{4DCD773E-191D-333B-F6C4-EF0C60161A2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571" r="3674" b="-2"/>
          <a:stretch/>
        </p:blipFill>
        <p:spPr bwMode="auto">
          <a:xfrm>
            <a:off x="627045" y="802767"/>
            <a:ext cx="6807804" cy="493775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0E46832-9D18-BE63-54E5-80D70355A9AF}"/>
              </a:ext>
            </a:extLst>
          </p:cNvPr>
          <p:cNvSpPr txBox="1"/>
          <p:nvPr/>
        </p:nvSpPr>
        <p:spPr>
          <a:xfrm>
            <a:off x="401216" y="183185"/>
            <a:ext cx="6565391" cy="407035"/>
          </a:xfrm>
          <a:prstGeom prst="rect">
            <a:avLst/>
          </a:prstGeom>
          <a:noFill/>
        </p:spPr>
        <p:txBody>
          <a:bodyPr wrap="square" rtlCol="0">
            <a:spAutoFit/>
          </a:bodyPr>
          <a:lstStyle/>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Au XIVème siècle, l’accusation d’empoisonnement des puits.</a:t>
            </a:r>
          </a:p>
        </p:txBody>
      </p:sp>
      <p:sp>
        <p:nvSpPr>
          <p:cNvPr id="6" name="ZoneTexte 5">
            <a:extLst>
              <a:ext uri="{FF2B5EF4-FFF2-40B4-BE49-F238E27FC236}">
                <a16:creationId xmlns:a16="http://schemas.microsoft.com/office/drawing/2014/main" id="{9DD27232-9443-998A-828D-4E36DA5DB3B7}"/>
              </a:ext>
            </a:extLst>
          </p:cNvPr>
          <p:cNvSpPr txBox="1"/>
          <p:nvPr/>
        </p:nvSpPr>
        <p:spPr>
          <a:xfrm>
            <a:off x="7884367" y="1380931"/>
            <a:ext cx="3680588" cy="1200329"/>
          </a:xfrm>
          <a:prstGeom prst="rect">
            <a:avLst/>
          </a:prstGeom>
          <a:noFill/>
        </p:spPr>
        <p:txBody>
          <a:bodyPr wrap="square" rtlCol="0">
            <a:spAutoFit/>
          </a:bodyPr>
          <a:lstStyle/>
          <a:p>
            <a:r>
              <a:rPr lang="fr-FR" sz="1800" i="1" kern="100" dirty="0">
                <a:effectLst/>
                <a:latin typeface="Calibri" panose="020F0502020204030204" pitchFamily="34" charset="0"/>
                <a:ea typeface="Calibri" panose="020F0502020204030204" pitchFamily="34" charset="0"/>
                <a:cs typeface="Times New Roman" panose="02020603050405020304" pitchFamily="18" charset="0"/>
              </a:rPr>
              <a:t>Massacre des Juifs de Strasbourg, 14 février 1349</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tableau de Eugène Beyer, 1894 (Musée historique de Strasbourg)</a:t>
            </a:r>
            <a:endParaRPr lang="fr-FR" dirty="0"/>
          </a:p>
        </p:txBody>
      </p:sp>
    </p:spTree>
    <p:extLst>
      <p:ext uri="{BB962C8B-B14F-4D97-AF65-F5344CB8AC3E}">
        <p14:creationId xmlns:p14="http://schemas.microsoft.com/office/powerpoint/2010/main" val="959844933"/>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TM10001115[[fn=Colis]]</Template>
  <TotalTime>1</TotalTime>
  <Words>1949</Words>
  <Application>Microsoft Macintosh PowerPoint</Application>
  <PresentationFormat>Grand écran</PresentationFormat>
  <Paragraphs>101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Gill Sans MT</vt:lpstr>
      <vt:lpstr>Tahoma</vt:lpstr>
      <vt:lpstr>Times New Roman</vt:lpstr>
      <vt:lpstr>Colis</vt:lpstr>
      <vt:lpstr>LA judéophobie  Multiforme et singulière</vt:lpstr>
      <vt:lpstr>I. Antisémitisme : un mot daté (1879, Wilhelm marr ) et piégé (appartenant au vocabulaire de la théorie des races)</vt:lpstr>
      <vt:lpstr>Présentation PowerPoint</vt:lpstr>
      <vt:lpstr>Présentation PowerPoint</vt:lpstr>
      <vt:lpstr>II. L’antijudaÏsme : une polémique contre la religion juive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De la linguistique à l’antisémitisme en passant par la théorie des races</vt:lpstr>
      <vt:lpstr>Présentation PowerPoint</vt:lpstr>
      <vt:lpstr>IV. Le complotisme et les théories du complot juif</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judéophobie  Multiforme et singulière</dc:title>
  <dc:creator>Eugene-Nguyen Gillian</dc:creator>
  <cp:lastModifiedBy>Pierre Cuche</cp:lastModifiedBy>
  <cp:revision>5</cp:revision>
  <dcterms:created xsi:type="dcterms:W3CDTF">2024-02-21T08:02:30Z</dcterms:created>
  <dcterms:modified xsi:type="dcterms:W3CDTF">2024-12-18T20:29:58Z</dcterms:modified>
</cp:coreProperties>
</file>